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charts/chart1.xml" ContentType="application/vnd.openxmlformats-officedocument.drawingml.chart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charts/chart2.xml" ContentType="application/vnd.openxmlformats-officedocument.drawingml.chart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Revenue</c:v>
                </c:pt>
              </c:strCache>
            </c:strRef>
          </c:tx>
          <c:spPr>
            <a:solidFill>
              <a:srgbClr val="14A6AC"/>
            </a:solidFill>
            <a:effectLst/>
          </c:spPr>
          <c:invertIfNegative val="0"/>
          <c:dLbls>
            <c:numFmt formatCode="$0.00&quot;M&quot;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1B2A33"/>
                    </a:solidFill>
                    <a:latin typeface="Calibri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Sheet1!$A$2:$A$4</c:f>
              <c:multiLvlStrCache>
                <c:ptCount val="3"/>
                <c:lvl>
                  <c:pt idx="0">
                    <c:v>Year 1</c:v>
                  </c:pt>
                  <c:pt idx="1">
                    <c:v>Year 2</c:v>
                  </c:pt>
                  <c:pt idx="2">
                    <c:v>Year 3</c:v>
                  </c:pt>
                </c:lvl>
              </c:multiLvlStrCache>
            </c:multiLvl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0.12</c:v>
                </c:pt>
                <c:pt idx="1">
                  <c:v>0.63</c:v>
                </c:pt>
                <c:pt idx="2">
                  <c:v>2.17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Expenses</c:v>
                </c:pt>
              </c:strCache>
            </c:strRef>
          </c:tx>
          <c:spPr>
            <a:solidFill>
              <a:srgbClr val="FF6B4A"/>
            </a:solidFill>
            <a:effectLst/>
          </c:spPr>
          <c:invertIfNegative val="0"/>
          <c:dLbls>
            <c:numFmt formatCode="$0.00&quot;M&quot;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1B2A33"/>
                    </a:solidFill>
                    <a:latin typeface="Calibri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Sheet1!$A$2:$A$4</c:f>
              <c:multiLvlStrCache>
                <c:ptCount val="3"/>
                <c:lvl>
                  <c:pt idx="0">
                    <c:v>Year 1</c:v>
                  </c:pt>
                  <c:pt idx="1">
                    <c:v>Year 2</c:v>
                  </c:pt>
                  <c:pt idx="2">
                    <c:v>Year 3</c:v>
                  </c:pt>
                </c:lvl>
              </c:multiLvlStrCache>
            </c:multiLvl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0.78</c:v>
                </c:pt>
                <c:pt idx="1">
                  <c:v>1.15</c:v>
                </c:pt>
                <c:pt idx="2">
                  <c:v>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Net</c:v>
                </c:pt>
              </c:strCache>
            </c:strRef>
          </c:tx>
          <c:spPr>
            <a:solidFill>
              <a:srgbClr val="1E6FA8"/>
            </a:solidFill>
            <a:effectLst/>
          </c:spPr>
          <c:invertIfNegative val="0"/>
          <c:dLbls>
            <c:numFmt formatCode="$0.00&quot;M&quot;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1B2A33"/>
                    </a:solidFill>
                    <a:latin typeface="Calibri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Sheet1!$A$2:$A$4</c:f>
              <c:multiLvlStrCache>
                <c:ptCount val="3"/>
                <c:lvl>
                  <c:pt idx="0">
                    <c:v>Year 1</c:v>
                  </c:pt>
                  <c:pt idx="1">
                    <c:v>Year 2</c:v>
                  </c:pt>
                  <c:pt idx="2">
                    <c:v>Year 3</c:v>
                  </c:pt>
                </c:lvl>
              </c:multiLvlStrCache>
            </c:multiLvl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-0.66</c:v>
                </c:pt>
                <c:pt idx="1">
                  <c:v>-0.52</c:v>
                </c:pt>
                <c:pt idx="2">
                  <c:v>0.17</c:v>
                </c:pt>
              </c:numCache>
            </c:numRef>
          </c:val>
        </c:ser>
        <c:dLbls>
          <c:numFmt formatCode="$0.00&quot;M&quot;" sourceLinked="0"/>
          <c:txPr>
            <a:bodyPr/>
            <a:lstStyle/>
            <a:p>
              <a:pPr>
                <a:defRPr b="0" i="0" strike="noStrike" sz="900" u="none">
                  <a:solidFill>
                    <a:srgbClr val="1B2A33"/>
                  </a:solidFill>
                  <a:latin typeface="Calibri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1B2A33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2.5"/>
          <c:min val="-1"/>
        </c:scaling>
        <c:delete val="0"/>
        <c:axPos val="l"/>
        <c:majorGridlines>
          <c:spPr>
            <a:ln w="12700" cap="flat">
              <a:solidFill>
                <a:srgbClr val="E4EAEE"/>
              </a:solidFill>
              <a:prstDash val="solid"/>
              <a:round/>
            </a:ln>
          </c:spPr>
        </c:majorGridlines>
        <c:numFmt formatCode="$0&quot;M&quot;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5A6B75"/>
                </a:solidFill>
                <a:latin typeface="Calibri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txPr>
        <a:bodyPr/>
        <a:lstStyle/>
        <a:p>
          <a:pPr>
            <a:defRPr sz="1100">
              <a:solidFill>
                <a:srgbClr val="1B2A33"/>
              </a:solidFill>
              <a:latin typeface="Calibri"/>
              <a:cs typeface="Calibri"/>
            </a:defRPr>
          </a:pPr>
          <a:endParaRPr lang="en-US"/>
        </a:p>
      </c:txPr>
    </c:legend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Use of funds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FF6B4A"/>
              </a:solidFill>
              <a:effectLst/>
            </c:spPr>
          </c:dPt>
          <c:dPt>
            <c:idx val="1"/>
            <c:bubble3D val="0"/>
            <c:spPr>
              <a:solidFill>
                <a:srgbClr val="1E6FA8"/>
              </a:solidFill>
              <a:effectLst/>
            </c:spPr>
          </c:dPt>
          <c:dPt>
            <c:idx val="2"/>
            <c:bubble3D val="0"/>
            <c:spPr>
              <a:solidFill>
                <a:srgbClr val="14A6AC"/>
              </a:solidFill>
              <a:effectLst/>
            </c:spPr>
          </c:dPt>
          <c:dPt>
            <c:idx val="3"/>
            <c:bubble3D val="0"/>
            <c:spPr>
              <a:solidFill>
                <a:srgbClr val="0A6E93"/>
              </a:solidFill>
              <a:effectLst/>
            </c:spPr>
          </c:dPt>
          <c:dPt>
            <c:idx val="4"/>
            <c:bubble3D val="0"/>
            <c:spPr>
              <a:solidFill>
                <a:srgbClr val="C9D6DE"/>
              </a:solidFill>
              <a:effectLst/>
            </c:spPr>
          </c:dPt>
          <c:dLbls>
            <c:dLbl>
              <c:idx val="0"/>
              <c:numFmt formatCode="0&quot;%&quot;" sourceLinked="0"/>
              <c:spPr/>
              <c:txPr>
                <a:bodyPr/>
                <a:lstStyle/>
                <a:p>
                  <a:pPr>
                    <a:defRPr sz="11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numFmt formatCode="0&quot;%&quot;" sourceLinked="0"/>
              <c:spPr/>
              <c:txPr>
                <a:bodyPr/>
                <a:lstStyle/>
                <a:p>
                  <a:pPr>
                    <a:defRPr sz="11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numFmt formatCode="0&quot;%&quot;" sourceLinked="0"/>
              <c:spPr/>
              <c:txPr>
                <a:bodyPr/>
                <a:lstStyle/>
                <a:p>
                  <a:pPr>
                    <a:defRPr sz="11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numFmt formatCode="0&quot;%&quot;" sourceLinked="0"/>
              <c:spPr/>
              <c:txPr>
                <a:bodyPr/>
                <a:lstStyle/>
                <a:p>
                  <a:pPr>
                    <a:defRPr sz="11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numFmt formatCode="0&quot;%&quot;" sourceLinked="0"/>
              <c:spPr/>
              <c:txPr>
                <a:bodyPr/>
                <a:lstStyle/>
                <a:p>
                  <a:pPr>
                    <a:defRPr sz="11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&quot;%&quot;" sourceLinked="0"/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Sheet1!$A$2:$A$6</c:f>
              <c:strCache>
                <c:ptCount val="5"/>
                <c:pt idx="0">
                  <c:v>Growth</c:v>
                </c:pt>
                <c:pt idx="1">
                  <c:v>Product</c:v>
                </c:pt>
                <c:pt idx="2">
                  <c:v>Operations</c:v>
                </c:pt>
                <c:pt idx="3">
                  <c:v>Trust &amp; Safety</c:v>
                </c:pt>
                <c:pt idx="4">
                  <c:v>G&amp;A</c:v>
                </c:pt>
              </c:strCache>
            </c:strRef>
          </c:cat>
          <c:val>
            <c:numRef>
              <c:f>Sheet1!$B$2:$B$6</c:f>
              <c:numCache>
                <c:ptCount val="5"/>
                <c:pt idx="0">
                  <c:v>38</c:v>
                </c:pt>
                <c:pt idx="1">
                  <c:v>30</c:v>
                </c:pt>
                <c:pt idx="2">
                  <c:v>17</c:v>
                </c:pt>
                <c:pt idx="3">
                  <c:v>10</c:v>
                </c:pt>
                <c:pt idx="4">
                  <c:v>5</c:v>
                </c:pt>
              </c:numCache>
            </c:numRef>
          </c:val>
        </c:ser>
        <c:firstSliceAng val="0"/>
        <c:holeSize val="58"/>
      </c:doughnutChart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100">
              <a:solidFill>
                <a:srgbClr val="E4EEF4"/>
              </a:solidFill>
              <a:latin typeface="Calibri"/>
              <a:cs typeface="Calibri"/>
            </a:defRPr>
          </a:pPr>
          <a:endParaRPr lang="en-US"/>
        </a:p>
      </c:txPr>
    </c:legend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RoadsideOtto: an on-demand marketplace connecting stranded drivers with nearby vetted providers and tow operators. Rebrand of the ResQ concept. Raising a seed round to launch in Houston. Meet Otto — our otter mascot (otter = auto).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Contact uses the founder's number from the existing collateral; the email/domain are placeholders for the RoadsideOtto rebrand — update once secured.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2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image" Target="../media/image-1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3B6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serene-exciting-cerf/mnt/outputs/assets/hero_truck_sunset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Image 1" descr="/sessions/serene-exciting-cerf/mnt/outputs/assets/cover_scrim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4" name="Image 2" descr="/sessions/serene-exciting-cerf/mnt/outputs/assets/logo_wordmark_blu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548640"/>
            <a:ext cx="1051560" cy="1051560"/>
          </a:xfrm>
          <a:prstGeom prst="rect">
            <a:avLst/>
          </a:prstGeom>
        </p:spPr>
      </p:pic>
      <p:sp>
        <p:nvSpPr>
          <p:cNvPr id="5" name="Text 0"/>
          <p:cNvSpPr/>
          <p:nvPr/>
        </p:nvSpPr>
        <p:spPr>
          <a:xfrm>
            <a:off x="566928" y="1874520"/>
            <a:ext cx="5486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F6F3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RoadsideOtto</a:t>
            </a:r>
            <a:endParaRPr lang="en-US" sz="4600" dirty="0"/>
          </a:p>
        </p:txBody>
      </p:sp>
      <p:sp>
        <p:nvSpPr>
          <p:cNvPr id="6" name="Text 1"/>
          <p:cNvSpPr/>
          <p:nvPr/>
        </p:nvSpPr>
        <p:spPr>
          <a:xfrm>
            <a:off x="603504" y="288036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2000" dirty="0">
                <a:solidFill>
                  <a:srgbClr val="CFE0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On-demand roadside assistance.</a:t>
            </a:r>
            <a:endParaRPr lang="en-US" sz="20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2000" dirty="0">
                <a:solidFill>
                  <a:srgbClr val="CFE0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membership. No runaround.</a:t>
            </a:r>
            <a:endParaRPr lang="en-US" sz="2000" dirty="0"/>
          </a:p>
        </p:txBody>
      </p:sp>
      <p:sp>
        <p:nvSpPr>
          <p:cNvPr id="7" name="Shape 2"/>
          <p:cNvSpPr/>
          <p:nvPr/>
        </p:nvSpPr>
        <p:spPr>
          <a:xfrm>
            <a:off x="603504" y="4160520"/>
            <a:ext cx="2788920" cy="566928"/>
          </a:xfrm>
          <a:prstGeom prst="roundRect">
            <a:avLst>
              <a:gd name="adj" fmla="val 50000"/>
            </a:avLst>
          </a:prstGeom>
          <a:solidFill>
            <a:srgbClr val="FF6B4A"/>
          </a:solidFill>
          <a:ln/>
        </p:spPr>
      </p:sp>
      <p:sp>
        <p:nvSpPr>
          <p:cNvPr id="8" name="Text 3"/>
          <p:cNvSpPr/>
          <p:nvPr/>
        </p:nvSpPr>
        <p:spPr>
          <a:xfrm>
            <a:off x="603504" y="4160520"/>
            <a:ext cx="27889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SEED ROUND  ·  2026</a:t>
            </a:r>
            <a:endParaRPr lang="en-US" sz="1400" dirty="0"/>
          </a:p>
        </p:txBody>
      </p:sp>
      <p:sp>
        <p:nvSpPr>
          <p:cNvPr id="9" name="Text 4"/>
          <p:cNvSpPr/>
          <p:nvPr/>
        </p:nvSpPr>
        <p:spPr>
          <a:xfrm>
            <a:off x="640080" y="4937760"/>
            <a:ext cx="5303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14A6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Launching in Houston, TX</a:t>
            </a:r>
            <a:endParaRPr lang="en-US" sz="1500" dirty="0"/>
          </a:p>
        </p:txBody>
      </p:sp>
      <p:sp>
        <p:nvSpPr>
          <p:cNvPr id="10" name="Text 5"/>
          <p:cNvSpPr/>
          <p:nvPr/>
        </p:nvSpPr>
        <p:spPr>
          <a:xfrm>
            <a:off x="640080" y="6172200"/>
            <a:ext cx="5303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FA6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Investor Pitch  ·  Confidential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F6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WE WIN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777240"/>
            <a:ext cx="100584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Fast, fair, trusted — and loved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828800"/>
            <a:ext cx="3611880" cy="1737360"/>
          </a:xfrm>
          <a:prstGeom prst="roundRect">
            <a:avLst>
              <a:gd name="adj" fmla="val 6316"/>
            </a:avLst>
          </a:prstGeom>
          <a:solidFill>
            <a:srgbClr val="F6F3EA"/>
          </a:solidFill>
          <a:ln/>
          <a:effectLst>
            <a:outerShdw sx="100000" sy="100000" kx="0" ky="0" algn="bl" rotWithShape="0" blurRad="101600" dist="38100" dir="5400000">
              <a:srgbClr val="9AA7B0">
                <a:alpha val="35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04672" y="2103120"/>
            <a:ext cx="548640" cy="548640"/>
          </a:xfrm>
          <a:prstGeom prst="ellipse">
            <a:avLst/>
          </a:prstGeom>
          <a:solidFill>
            <a:srgbClr val="1E6FA8"/>
          </a:solidFill>
          <a:ln/>
        </p:spPr>
      </p:sp>
      <p:sp>
        <p:nvSpPr>
          <p:cNvPr id="6" name="Text 4"/>
          <p:cNvSpPr/>
          <p:nvPr/>
        </p:nvSpPr>
        <p:spPr>
          <a:xfrm>
            <a:off x="804672" y="210312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1508760" y="2121408"/>
            <a:ext cx="2560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Fast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841248" y="2724912"/>
            <a:ext cx="31089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5A6B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route the nearest available provider and track them to you live — density beats a call center.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4389120" y="1828800"/>
            <a:ext cx="3611880" cy="1737360"/>
          </a:xfrm>
          <a:prstGeom prst="roundRect">
            <a:avLst>
              <a:gd name="adj" fmla="val 6316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9AA7B0">
                <a:alpha val="35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4645152" y="2103120"/>
            <a:ext cx="548640" cy="548640"/>
          </a:xfrm>
          <a:prstGeom prst="ellipse">
            <a:avLst/>
          </a:prstGeom>
          <a:solidFill>
            <a:srgbClr val="14A6AC"/>
          </a:solidFill>
          <a:ln/>
        </p:spPr>
      </p:sp>
      <p:sp>
        <p:nvSpPr>
          <p:cNvPr id="11" name="Text 9"/>
          <p:cNvSpPr/>
          <p:nvPr/>
        </p:nvSpPr>
        <p:spPr>
          <a:xfrm>
            <a:off x="4645152" y="210312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5349240" y="2121408"/>
            <a:ext cx="2560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Fair</a:t>
            </a:r>
            <a:endParaRPr lang="en-US" sz="1900" dirty="0"/>
          </a:p>
        </p:txBody>
      </p:sp>
      <p:sp>
        <p:nvSpPr>
          <p:cNvPr id="13" name="Text 11"/>
          <p:cNvSpPr/>
          <p:nvPr/>
        </p:nvSpPr>
        <p:spPr>
          <a:xfrm>
            <a:off x="4681728" y="2724912"/>
            <a:ext cx="31089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5A6B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 per use with upfront pricing. No annual fee, no 4-call cap, no surprise upsell.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548640" y="3794760"/>
            <a:ext cx="3611880" cy="1737360"/>
          </a:xfrm>
          <a:prstGeom prst="roundRect">
            <a:avLst>
              <a:gd name="adj" fmla="val 6316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9AA7B0">
                <a:alpha val="35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804672" y="4069080"/>
            <a:ext cx="548640" cy="548640"/>
          </a:xfrm>
          <a:prstGeom prst="ellipse">
            <a:avLst/>
          </a:prstGeom>
          <a:solidFill>
            <a:srgbClr val="0A6E93"/>
          </a:solidFill>
          <a:ln/>
        </p:spPr>
      </p:sp>
      <p:sp>
        <p:nvSpPr>
          <p:cNvPr id="16" name="Text 14"/>
          <p:cNvSpPr/>
          <p:nvPr/>
        </p:nvSpPr>
        <p:spPr>
          <a:xfrm>
            <a:off x="804672" y="406908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1508760" y="4087368"/>
            <a:ext cx="2560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Trusted</a:t>
            </a:r>
            <a:endParaRPr lang="en-US" sz="1900" dirty="0"/>
          </a:p>
        </p:txBody>
      </p:sp>
      <p:sp>
        <p:nvSpPr>
          <p:cNvPr id="18" name="Text 16"/>
          <p:cNvSpPr/>
          <p:nvPr/>
        </p:nvSpPr>
        <p:spPr>
          <a:xfrm>
            <a:off x="841248" y="4690872"/>
            <a:ext cx="31089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5A6B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Background-checked, insured providers, in-app SOS, live trip-share and two-way ratings.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4389120" y="3794760"/>
            <a:ext cx="3611880" cy="1737360"/>
          </a:xfrm>
          <a:prstGeom prst="roundRect">
            <a:avLst>
              <a:gd name="adj" fmla="val 6316"/>
            </a:avLst>
          </a:prstGeom>
          <a:solidFill>
            <a:srgbClr val="F6F3EA"/>
          </a:solidFill>
          <a:ln/>
          <a:effectLst>
            <a:outerShdw sx="100000" sy="100000" kx="0" ky="0" algn="bl" rotWithShape="0" blurRad="101600" dist="38100" dir="5400000">
              <a:srgbClr val="9AA7B0">
                <a:alpha val="35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4645152" y="4069080"/>
            <a:ext cx="548640" cy="548640"/>
          </a:xfrm>
          <a:prstGeom prst="ellipse">
            <a:avLst/>
          </a:prstGeom>
          <a:solidFill>
            <a:srgbClr val="FF6B4A"/>
          </a:solidFill>
          <a:ln/>
        </p:spPr>
      </p:sp>
      <p:sp>
        <p:nvSpPr>
          <p:cNvPr id="21" name="Text 19"/>
          <p:cNvSpPr/>
          <p:nvPr/>
        </p:nvSpPr>
        <p:spPr>
          <a:xfrm>
            <a:off x="4645152" y="406908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♥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5349240" y="4087368"/>
            <a:ext cx="2560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Loved</a:t>
            </a:r>
            <a:endParaRPr lang="en-US" sz="1900" dirty="0"/>
          </a:p>
        </p:txBody>
      </p:sp>
      <p:sp>
        <p:nvSpPr>
          <p:cNvPr id="23" name="Text 21"/>
          <p:cNvSpPr/>
          <p:nvPr/>
        </p:nvSpPr>
        <p:spPr>
          <a:xfrm>
            <a:off x="4681728" y="4690872"/>
            <a:ext cx="31089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5A6B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Otto turns a stressful moment into a friendly one — a consumer brand in a faceless category.</a:t>
            </a:r>
            <a:endParaRPr lang="en-US" sz="1250" dirty="0"/>
          </a:p>
        </p:txBody>
      </p:sp>
      <p:pic>
        <p:nvPicPr>
          <p:cNvPr id="24" name="Image 0" descr="/sessions/serene-exciting-cerf/mnt/outputs/assets/h_darkblue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8229600" y="0"/>
            <a:ext cx="3962095" cy="6858000"/>
          </a:xfrm>
          <a:prstGeom prst="rect">
            <a:avLst/>
          </a:prstGeom>
        </p:spPr>
      </p:pic>
      <p:sp>
        <p:nvSpPr>
          <p:cNvPr id="25" name="Text 22"/>
          <p:cNvSpPr/>
          <p:nvPr/>
        </p:nvSpPr>
        <p:spPr>
          <a:xfrm>
            <a:off x="11460175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A6B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A3B6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14A6A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GO-TO-MARKET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777240"/>
            <a:ext cx="91440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6F3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Win Houston, then the Sunbelt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2606040" cy="1600200"/>
          </a:xfrm>
          <a:prstGeom prst="roundRect">
            <a:avLst>
              <a:gd name="adj" fmla="val 6857"/>
            </a:avLst>
          </a:prstGeom>
          <a:solidFill>
            <a:srgbClr val="1E6FA8"/>
          </a:solidFill>
          <a:ln/>
          <a:effectLst>
            <a:outerShdw sx="100000" sy="100000" kx="0" ky="0" algn="bl" rotWithShape="0" blurRad="101600" dist="38100" dir="5400000">
              <a:srgbClr val="9AA7B0">
                <a:alpha val="35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731520" y="1947672"/>
            <a:ext cx="2286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7.44M</a:t>
            </a:r>
            <a:endParaRPr lang="en-US" sz="2900" dirty="0"/>
          </a:p>
        </p:txBody>
      </p:sp>
      <p:sp>
        <p:nvSpPr>
          <p:cNvPr id="6" name="Text 4"/>
          <p:cNvSpPr/>
          <p:nvPr/>
        </p:nvSpPr>
        <p:spPr>
          <a:xfrm>
            <a:off x="731520" y="2606040"/>
            <a:ext cx="233172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EFF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metro population</a:t>
            </a:r>
            <a:endParaRPr lang="en-US" sz="1150" dirty="0"/>
          </a:p>
        </p:txBody>
      </p:sp>
      <p:sp>
        <p:nvSpPr>
          <p:cNvPr id="7" name="Shape 5"/>
          <p:cNvSpPr/>
          <p:nvPr/>
        </p:nvSpPr>
        <p:spPr>
          <a:xfrm>
            <a:off x="3337560" y="1783080"/>
            <a:ext cx="2606040" cy="1600200"/>
          </a:xfrm>
          <a:prstGeom prst="roundRect">
            <a:avLst>
              <a:gd name="adj" fmla="val 6857"/>
            </a:avLst>
          </a:prstGeom>
          <a:solidFill>
            <a:srgbClr val="14A6AC"/>
          </a:solidFill>
          <a:ln/>
          <a:effectLst>
            <a:outerShdw sx="100000" sy="100000" kx="0" ky="0" algn="bl" rotWithShape="0" blurRad="101600" dist="38100" dir="5400000">
              <a:srgbClr val="9AA7B0">
                <a:alpha val="35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3520440" y="1947672"/>
            <a:ext cx="2286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~5.3M</a:t>
            </a:r>
            <a:endParaRPr lang="en-US" sz="2900" dirty="0"/>
          </a:p>
        </p:txBody>
      </p:sp>
      <p:sp>
        <p:nvSpPr>
          <p:cNvPr id="9" name="Text 7"/>
          <p:cNvSpPr/>
          <p:nvPr/>
        </p:nvSpPr>
        <p:spPr>
          <a:xfrm>
            <a:off x="3520440" y="2606040"/>
            <a:ext cx="233172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EFF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vehicles on the road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6126480" y="1783080"/>
            <a:ext cx="2606040" cy="1600200"/>
          </a:xfrm>
          <a:prstGeom prst="roundRect">
            <a:avLst>
              <a:gd name="adj" fmla="val 6857"/>
            </a:avLst>
          </a:prstGeom>
          <a:solidFill>
            <a:srgbClr val="1E6FA8"/>
          </a:solidFill>
          <a:ln/>
          <a:effectLst>
            <a:outerShdw sx="100000" sy="100000" kx="0" ky="0" algn="bl" rotWithShape="0" blurRad="101600" dist="38100" dir="5400000">
              <a:srgbClr val="9AA7B0">
                <a:alpha val="35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6309360" y="1947672"/>
            <a:ext cx="2286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~95°F</a:t>
            </a:r>
            <a:endParaRPr lang="en-US" sz="2900" dirty="0"/>
          </a:p>
        </p:txBody>
      </p:sp>
      <p:sp>
        <p:nvSpPr>
          <p:cNvPr id="12" name="Text 10"/>
          <p:cNvSpPr/>
          <p:nvPr/>
        </p:nvSpPr>
        <p:spPr>
          <a:xfrm>
            <a:off x="6309360" y="2606040"/>
            <a:ext cx="233172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EFF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Aug avg high → battery &amp; tire failures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8915400" y="1783080"/>
            <a:ext cx="2606040" cy="1600200"/>
          </a:xfrm>
          <a:prstGeom prst="roundRect">
            <a:avLst>
              <a:gd name="adj" fmla="val 6857"/>
            </a:avLst>
          </a:prstGeom>
          <a:solidFill>
            <a:srgbClr val="14A6AC"/>
          </a:solidFill>
          <a:ln/>
          <a:effectLst>
            <a:outerShdw sx="100000" sy="100000" kx="0" ky="0" algn="bl" rotWithShape="0" blurRad="101600" dist="38100" dir="5400000">
              <a:srgbClr val="9AA7B0">
                <a:alpha val="35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9098280" y="1947672"/>
            <a:ext cx="2286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3.57M</a:t>
            </a:r>
            <a:endParaRPr lang="en-US" sz="2900" dirty="0"/>
          </a:p>
        </p:txBody>
      </p:sp>
      <p:sp>
        <p:nvSpPr>
          <p:cNvPr id="15" name="Text 13"/>
          <p:cNvSpPr/>
          <p:nvPr/>
        </p:nvSpPr>
        <p:spPr>
          <a:xfrm>
            <a:off x="9098280" y="2606040"/>
            <a:ext cx="233172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EFF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gig-ready workers</a:t>
            </a:r>
            <a:endParaRPr lang="en-US" sz="1150" dirty="0"/>
          </a:p>
        </p:txBody>
      </p:sp>
      <p:sp>
        <p:nvSpPr>
          <p:cNvPr id="16" name="Text 14"/>
          <p:cNvSpPr/>
          <p:nvPr/>
        </p:nvSpPr>
        <p:spPr>
          <a:xfrm>
            <a:off x="548640" y="3703320"/>
            <a:ext cx="7315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6F3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Houston is the perfect beachhead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73152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350" dirty="0">
                <a:solidFill>
                  <a:srgbClr val="CFE0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biggest, hottest, most car-dependent Sunbelt metro — the most breakdowns and the deepest provider pool. We geofence the dense Harris County core for marketplace liquidity, prove the model, then template it across the Sunbelt (Tampa next).</a:t>
            </a:r>
            <a:endParaRPr lang="en-US" sz="1350" dirty="0"/>
          </a:p>
        </p:txBody>
      </p:sp>
      <p:sp>
        <p:nvSpPr>
          <p:cNvPr id="18" name="Shape 16"/>
          <p:cNvSpPr/>
          <p:nvPr/>
        </p:nvSpPr>
        <p:spPr>
          <a:xfrm>
            <a:off x="548640" y="5257800"/>
            <a:ext cx="237744" cy="237744"/>
          </a:xfrm>
          <a:prstGeom prst="roundRect">
            <a:avLst>
              <a:gd name="adj" fmla="val 19231"/>
            </a:avLst>
          </a:prstGeom>
          <a:solidFill>
            <a:srgbClr val="FF6B4A"/>
          </a:solidFill>
          <a:ln/>
        </p:spPr>
      </p:sp>
      <p:sp>
        <p:nvSpPr>
          <p:cNvPr id="19" name="Text 17"/>
          <p:cNvSpPr/>
          <p:nvPr/>
        </p:nvSpPr>
        <p:spPr>
          <a:xfrm>
            <a:off x="914400" y="5193792"/>
            <a:ext cx="69494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6F3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Seed supply:  </a:t>
            </a:r>
            <a:pPr indent="0" marL="0">
              <a:buNone/>
            </a:pPr>
            <a:r>
              <a:rPr lang="en-US" sz="1250" dirty="0">
                <a:solidFill>
                  <a:srgbClr val="CFE0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recruit &amp; vet local providers</a:t>
            </a:r>
            <a:endParaRPr lang="en-US" sz="1250" dirty="0"/>
          </a:p>
        </p:txBody>
      </p:sp>
      <p:sp>
        <p:nvSpPr>
          <p:cNvPr id="20" name="Shape 18"/>
          <p:cNvSpPr/>
          <p:nvPr/>
        </p:nvSpPr>
        <p:spPr>
          <a:xfrm>
            <a:off x="548640" y="5678424"/>
            <a:ext cx="237744" cy="237744"/>
          </a:xfrm>
          <a:prstGeom prst="roundRect">
            <a:avLst>
              <a:gd name="adj" fmla="val 19231"/>
            </a:avLst>
          </a:prstGeom>
          <a:solidFill>
            <a:srgbClr val="FF6B4A"/>
          </a:solidFill>
          <a:ln/>
        </p:spPr>
      </p:sp>
      <p:sp>
        <p:nvSpPr>
          <p:cNvPr id="21" name="Text 19"/>
          <p:cNvSpPr/>
          <p:nvPr/>
        </p:nvSpPr>
        <p:spPr>
          <a:xfrm>
            <a:off x="914400" y="5614416"/>
            <a:ext cx="69494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6F3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Spark demand:  </a:t>
            </a:r>
            <a:pPr indent="0" marL="0">
              <a:buNone/>
            </a:pPr>
            <a:r>
              <a:rPr lang="en-US" sz="1250" dirty="0">
                <a:solidFill>
                  <a:srgbClr val="CFE0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geo-targeted digital + shop &amp; dealer partners</a:t>
            </a:r>
            <a:endParaRPr lang="en-US" sz="1250" dirty="0"/>
          </a:p>
        </p:txBody>
      </p:sp>
      <p:sp>
        <p:nvSpPr>
          <p:cNvPr id="22" name="Shape 20"/>
          <p:cNvSpPr/>
          <p:nvPr/>
        </p:nvSpPr>
        <p:spPr>
          <a:xfrm>
            <a:off x="548640" y="6099048"/>
            <a:ext cx="237744" cy="237744"/>
          </a:xfrm>
          <a:prstGeom prst="roundRect">
            <a:avLst>
              <a:gd name="adj" fmla="val 19231"/>
            </a:avLst>
          </a:prstGeom>
          <a:solidFill>
            <a:srgbClr val="FF6B4A"/>
          </a:solidFill>
          <a:ln/>
        </p:spPr>
      </p:sp>
      <p:sp>
        <p:nvSpPr>
          <p:cNvPr id="23" name="Text 21"/>
          <p:cNvSpPr/>
          <p:nvPr/>
        </p:nvSpPr>
        <p:spPr>
          <a:xfrm>
            <a:off x="914400" y="6035040"/>
            <a:ext cx="69494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6F3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Density flywheel:  </a:t>
            </a:r>
            <a:pPr indent="0" marL="0">
              <a:buNone/>
            </a:pPr>
            <a:r>
              <a:rPr lang="en-US" sz="1250" dirty="0">
                <a:solidFill>
                  <a:srgbClr val="CFE0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faster ETAs → more drivers → more providers</a:t>
            </a:r>
            <a:endParaRPr lang="en-US" sz="1250" dirty="0"/>
          </a:p>
        </p:txBody>
      </p:sp>
      <p:pic>
        <p:nvPicPr>
          <p:cNvPr id="24" name="Image 0" descr="/sessions/serene-exciting-cerf/mnt/outputs/assets/hero_truck_sunset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8412480" y="3767328"/>
            <a:ext cx="3310128" cy="2331720"/>
          </a:xfrm>
          <a:prstGeom prst="rect">
            <a:avLst/>
          </a:prstGeom>
        </p:spPr>
      </p:pic>
      <p:sp>
        <p:nvSpPr>
          <p:cNvPr id="25" name="Text 22"/>
          <p:cNvSpPr/>
          <p:nvPr/>
        </p:nvSpPr>
        <p:spPr>
          <a:xfrm>
            <a:off x="457200" y="6473952"/>
            <a:ext cx="1127729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i="1" dirty="0">
                <a:solidFill>
                  <a:srgbClr val="5A6B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Sources: U.S. Census / Data USA (Houston MSA, 2024); NOAA climate normals (Houston); Data USA employment. Tampa is the phase-2 alternative.</a:t>
            </a:r>
            <a:endParaRPr lang="en-US" sz="800" dirty="0"/>
          </a:p>
        </p:txBody>
      </p:sp>
      <p:sp>
        <p:nvSpPr>
          <p:cNvPr id="26" name="Text 23"/>
          <p:cNvSpPr/>
          <p:nvPr/>
        </p:nvSpPr>
        <p:spPr>
          <a:xfrm>
            <a:off x="11460175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A6B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F6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ROADMAP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777240"/>
            <a:ext cx="100584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the seed unlocks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48640" y="1554480"/>
            <a:ext cx="10972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A6B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are pre-launch by design — capital-efficient, with the brand, plan and product blueprint in hand. Here is the 24-month path.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1545336" y="2926080"/>
            <a:ext cx="8997696" cy="0"/>
          </a:xfrm>
          <a:prstGeom prst="line">
            <a:avLst/>
          </a:prstGeom>
          <a:noFill/>
          <a:ln w="25400">
            <a:solidFill>
              <a:srgbClr val="D5DEE4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399032" y="2779776"/>
            <a:ext cx="292608" cy="292608"/>
          </a:xfrm>
          <a:prstGeom prst="ellipse">
            <a:avLst/>
          </a:prstGeom>
          <a:solidFill>
            <a:srgbClr val="5A6B75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02920" y="3291840"/>
            <a:ext cx="2084832" cy="2560320"/>
          </a:xfrm>
          <a:prstGeom prst="roundRect">
            <a:avLst>
              <a:gd name="adj" fmla="val 526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9AA7B0">
                <a:alpha val="35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667512" y="3474720"/>
            <a:ext cx="179222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5A6B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Now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667512" y="3977640"/>
            <a:ext cx="1773936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Brand, business plan &amp; MVP design complete; provider pipeline scoping.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3648456" y="2779776"/>
            <a:ext cx="292608" cy="292608"/>
          </a:xfrm>
          <a:prstGeom prst="ellipse">
            <a:avLst/>
          </a:prstGeom>
          <a:solidFill>
            <a:srgbClr val="1E6FA8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752344" y="3291840"/>
            <a:ext cx="2084832" cy="2560320"/>
          </a:xfrm>
          <a:prstGeom prst="roundRect">
            <a:avLst>
              <a:gd name="adj" fmla="val 5263"/>
            </a:avLst>
          </a:prstGeom>
          <a:solidFill>
            <a:srgbClr val="F6F3EA"/>
          </a:solidFill>
          <a:ln/>
          <a:effectLst>
            <a:outerShdw sx="100000" sy="100000" kx="0" ky="0" algn="bl" rotWithShape="0" blurRad="101600" dist="38100" dir="5400000">
              <a:srgbClr val="9AA7B0">
                <a:alpha val="35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2916936" y="3474720"/>
            <a:ext cx="179222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E6F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M0–6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2916936" y="3977640"/>
            <a:ext cx="1773936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Close seed. Build &amp; ship the app. Onboard first Houston providers. Soft launch.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5897880" y="2779776"/>
            <a:ext cx="292608" cy="292608"/>
          </a:xfrm>
          <a:prstGeom prst="ellipse">
            <a:avLst/>
          </a:prstGeom>
          <a:solidFill>
            <a:srgbClr val="14A6AC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001768" y="3291840"/>
            <a:ext cx="2084832" cy="2560320"/>
          </a:xfrm>
          <a:prstGeom prst="roundRect">
            <a:avLst>
              <a:gd name="adj" fmla="val 526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9AA7B0">
                <a:alpha val="35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5166360" y="3474720"/>
            <a:ext cx="179222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4A6A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M6–12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5166360" y="3977640"/>
            <a:ext cx="1773936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Scale Houston: 500+ vetted providers, prove unit economics &amp; retention.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8147304" y="2779776"/>
            <a:ext cx="292608" cy="292608"/>
          </a:xfrm>
          <a:prstGeom prst="ellipse">
            <a:avLst/>
          </a:prstGeom>
          <a:solidFill>
            <a:srgbClr val="0A6E93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7251192" y="3291840"/>
            <a:ext cx="2084832" cy="2560320"/>
          </a:xfrm>
          <a:prstGeom prst="roundRect">
            <a:avLst>
              <a:gd name="adj" fmla="val 5263"/>
            </a:avLst>
          </a:prstGeom>
          <a:solidFill>
            <a:srgbClr val="F6F3EA"/>
          </a:solidFill>
          <a:ln/>
          <a:effectLst>
            <a:outerShdw sx="100000" sy="100000" kx="0" ky="0" algn="bl" rotWithShape="0" blurRad="101600" dist="38100" dir="5400000">
              <a:srgbClr val="9AA7B0">
                <a:alpha val="35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7415784" y="3474720"/>
            <a:ext cx="179222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A6E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M12–18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7415784" y="3977640"/>
            <a:ext cx="1773936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Launch metro #2 (Tampa). Add Otto+ membership &amp; first B2B/fleet pilot.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10396728" y="2779776"/>
            <a:ext cx="292608" cy="292608"/>
          </a:xfrm>
          <a:prstGeom prst="ellipse">
            <a:avLst/>
          </a:prstGeom>
          <a:solidFill>
            <a:srgbClr val="FF6B4A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9500616" y="3291840"/>
            <a:ext cx="2084832" cy="2560320"/>
          </a:xfrm>
          <a:prstGeom prst="roundRect">
            <a:avLst>
              <a:gd name="adj" fmla="val 526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9AA7B0">
                <a:alpha val="35000"/>
              </a:srgbClr>
            </a:outerShdw>
          </a:effectLst>
        </p:spPr>
      </p:sp>
      <p:sp>
        <p:nvSpPr>
          <p:cNvPr id="24" name="Text 22"/>
          <p:cNvSpPr/>
          <p:nvPr/>
        </p:nvSpPr>
        <p:spPr>
          <a:xfrm>
            <a:off x="9665208" y="3474720"/>
            <a:ext cx="179222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6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M18–24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9665208" y="3977640"/>
            <a:ext cx="1773936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Multi-metro traction → raise Series A to expand across the Sunbelt.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11460175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A6B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F6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PROJECTIONS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777240"/>
            <a:ext cx="100584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credible path to profitability</a:t>
            </a:r>
            <a:endParaRPr lang="en-US" sz="32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548640" y="1783080"/>
          <a:ext cx="6949440" cy="41148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5943600"/>
            <a:ext cx="6949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A6B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USD, millions. Company projections based on the market and unit-economics assumptions in this deck.</a:t>
            </a:r>
            <a:endParaRPr lang="en-US" sz="900" dirty="0"/>
          </a:p>
        </p:txBody>
      </p:sp>
      <p:sp>
        <p:nvSpPr>
          <p:cNvPr id="6" name="Shape 3"/>
          <p:cNvSpPr/>
          <p:nvPr/>
        </p:nvSpPr>
        <p:spPr>
          <a:xfrm>
            <a:off x="7772400" y="1783080"/>
            <a:ext cx="3886200" cy="914400"/>
          </a:xfrm>
          <a:prstGeom prst="roundRect">
            <a:avLst>
              <a:gd name="adj" fmla="val 12000"/>
            </a:avLst>
          </a:prstGeom>
          <a:solidFill>
            <a:srgbClr val="F6F3EA"/>
          </a:solidFill>
          <a:ln/>
          <a:effectLst>
            <a:outerShdw sx="100000" sy="100000" kx="0" ky="0" algn="bl" rotWithShape="0" blurRad="101600" dist="38100" dir="5400000">
              <a:srgbClr val="9AA7B0">
                <a:alpha val="35000"/>
              </a:srgbClr>
            </a:outerShdw>
          </a:effectLst>
        </p:spPr>
      </p:sp>
      <p:sp>
        <p:nvSpPr>
          <p:cNvPr id="7" name="Text 4"/>
          <p:cNvSpPr/>
          <p:nvPr/>
        </p:nvSpPr>
        <p:spPr>
          <a:xfrm>
            <a:off x="8001000" y="1911096"/>
            <a:ext cx="16002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E6F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$6.3M</a:t>
            </a:r>
            <a:endParaRPr lang="en-US" sz="2600" dirty="0"/>
          </a:p>
        </p:txBody>
      </p:sp>
      <p:sp>
        <p:nvSpPr>
          <p:cNvPr id="8" name="Text 5"/>
          <p:cNvSpPr/>
          <p:nvPr/>
        </p:nvSpPr>
        <p:spPr>
          <a:xfrm>
            <a:off x="9601200" y="1911096"/>
            <a:ext cx="196596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Year 3 gross bookings (GMV)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7772400" y="2834640"/>
            <a:ext cx="3886200" cy="9144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9AA7B0">
                <a:alpha val="35000"/>
              </a:srgbClr>
            </a:outerShdw>
          </a:effectLst>
        </p:spPr>
      </p:sp>
      <p:sp>
        <p:nvSpPr>
          <p:cNvPr id="10" name="Text 7"/>
          <p:cNvSpPr/>
          <p:nvPr/>
        </p:nvSpPr>
        <p:spPr>
          <a:xfrm>
            <a:off x="8001000" y="2962656"/>
            <a:ext cx="16002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4A6A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70K</a:t>
            </a:r>
            <a:endParaRPr lang="en-US" sz="2600" dirty="0"/>
          </a:p>
        </p:txBody>
      </p:sp>
      <p:sp>
        <p:nvSpPr>
          <p:cNvPr id="11" name="Text 8"/>
          <p:cNvSpPr/>
          <p:nvPr/>
        </p:nvSpPr>
        <p:spPr>
          <a:xfrm>
            <a:off x="9601200" y="2962656"/>
            <a:ext cx="196596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services delivered in Year 3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7772400" y="3886200"/>
            <a:ext cx="3886200" cy="914400"/>
          </a:xfrm>
          <a:prstGeom prst="roundRect">
            <a:avLst>
              <a:gd name="adj" fmla="val 12000"/>
            </a:avLst>
          </a:prstGeom>
          <a:solidFill>
            <a:srgbClr val="F6F3EA"/>
          </a:solidFill>
          <a:ln/>
          <a:effectLst>
            <a:outerShdw sx="100000" sy="100000" kx="0" ky="0" algn="bl" rotWithShape="0" blurRad="101600" dist="38100" dir="5400000">
              <a:srgbClr val="9AA7B0">
                <a:alpha val="35000"/>
              </a:srgbClr>
            </a:outerShdw>
          </a:effectLst>
        </p:spPr>
      </p:sp>
      <p:sp>
        <p:nvSpPr>
          <p:cNvPr id="13" name="Text 10"/>
          <p:cNvSpPr/>
          <p:nvPr/>
        </p:nvSpPr>
        <p:spPr>
          <a:xfrm>
            <a:off x="8001000" y="4014216"/>
            <a:ext cx="16002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6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~$1.0M</a:t>
            </a:r>
            <a:endParaRPr lang="en-US" sz="2600" dirty="0"/>
          </a:p>
        </p:txBody>
      </p:sp>
      <p:sp>
        <p:nvSpPr>
          <p:cNvPr id="14" name="Text 11"/>
          <p:cNvSpPr/>
          <p:nvPr/>
        </p:nvSpPr>
        <p:spPr>
          <a:xfrm>
            <a:off x="9601200" y="4014216"/>
            <a:ext cx="196596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cumulative burn — inside the raise</a:t>
            </a:r>
            <a:endParaRPr lang="en-US" sz="1200" dirty="0"/>
          </a:p>
        </p:txBody>
      </p:sp>
      <p:sp>
        <p:nvSpPr>
          <p:cNvPr id="15" name="Shape 12"/>
          <p:cNvSpPr/>
          <p:nvPr/>
        </p:nvSpPr>
        <p:spPr>
          <a:xfrm>
            <a:off x="7772400" y="4937760"/>
            <a:ext cx="3886200" cy="9144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9AA7B0">
                <a:alpha val="35000"/>
              </a:srgbClr>
            </a:outerShdw>
          </a:effectLst>
        </p:spPr>
      </p:sp>
      <p:sp>
        <p:nvSpPr>
          <p:cNvPr id="16" name="Text 13"/>
          <p:cNvSpPr/>
          <p:nvPr/>
        </p:nvSpPr>
        <p:spPr>
          <a:xfrm>
            <a:off x="8001000" y="5065776"/>
            <a:ext cx="16002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A6E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Y3</a:t>
            </a:r>
            <a:endParaRPr lang="en-US" sz="2600" dirty="0"/>
          </a:p>
        </p:txBody>
      </p:sp>
      <p:sp>
        <p:nvSpPr>
          <p:cNvPr id="17" name="Text 14"/>
          <p:cNvSpPr/>
          <p:nvPr/>
        </p:nvSpPr>
        <p:spPr>
          <a:xfrm>
            <a:off x="9601200" y="5065776"/>
            <a:ext cx="196596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approaching profitability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11460175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A6B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A3B6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14A6A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ASK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777240"/>
            <a:ext cx="731520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F6F3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Raising </a:t>
            </a:r>
            <a:pPr indent="0" marL="0">
              <a:buNone/>
            </a:pPr>
            <a:r>
              <a:rPr lang="en-US" sz="3800" b="1" dirty="0">
                <a:solidFill>
                  <a:srgbClr val="FF6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$1.5M</a:t>
            </a:r>
            <a:pPr indent="0" marL="0">
              <a:buNone/>
            </a:pPr>
            <a:r>
              <a:rPr lang="en-US" sz="3800" b="1" dirty="0">
                <a:solidFill>
                  <a:srgbClr val="F6F3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seed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548640" y="1691640"/>
            <a:ext cx="6035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500" dirty="0">
                <a:solidFill>
                  <a:srgbClr val="CFE0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18–24 months of runway to launch Houston, prove the marketplace, and reach Series A metrics.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548640" y="2697480"/>
            <a:ext cx="256032" cy="256032"/>
          </a:xfrm>
          <a:prstGeom prst="roundRect">
            <a:avLst>
              <a:gd name="adj" fmla="val 17857"/>
            </a:avLst>
          </a:prstGeom>
          <a:solidFill>
            <a:srgbClr val="FF6B4A"/>
          </a:solidFill>
          <a:ln/>
        </p:spPr>
      </p:sp>
      <p:sp>
        <p:nvSpPr>
          <p:cNvPr id="6" name="Text 4"/>
          <p:cNvSpPr/>
          <p:nvPr/>
        </p:nvSpPr>
        <p:spPr>
          <a:xfrm>
            <a:off x="914400" y="2642616"/>
            <a:ext cx="40233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4EE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Growth &amp; marketplace acquisition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4937760" y="2642616"/>
            <a:ext cx="8229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38%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5715000" y="2642616"/>
            <a:ext cx="9144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300" dirty="0">
                <a:solidFill>
                  <a:srgbClr val="14A6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$570K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548640" y="3383280"/>
            <a:ext cx="256032" cy="256032"/>
          </a:xfrm>
          <a:prstGeom prst="roundRect">
            <a:avLst>
              <a:gd name="adj" fmla="val 17857"/>
            </a:avLst>
          </a:prstGeom>
          <a:solidFill>
            <a:srgbClr val="1E6FA8"/>
          </a:solidFill>
          <a:ln/>
        </p:spPr>
      </p:sp>
      <p:sp>
        <p:nvSpPr>
          <p:cNvPr id="10" name="Text 8"/>
          <p:cNvSpPr/>
          <p:nvPr/>
        </p:nvSpPr>
        <p:spPr>
          <a:xfrm>
            <a:off x="914400" y="3328416"/>
            <a:ext cx="40233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4EE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 &amp; engineering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4937760" y="3328416"/>
            <a:ext cx="8229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30%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5715000" y="3328416"/>
            <a:ext cx="9144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300" dirty="0">
                <a:solidFill>
                  <a:srgbClr val="14A6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$450K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548640" y="4069080"/>
            <a:ext cx="256032" cy="256032"/>
          </a:xfrm>
          <a:prstGeom prst="roundRect">
            <a:avLst>
              <a:gd name="adj" fmla="val 17857"/>
            </a:avLst>
          </a:prstGeom>
          <a:solidFill>
            <a:srgbClr val="14A6AC"/>
          </a:solidFill>
          <a:ln/>
        </p:spPr>
      </p:sp>
      <p:sp>
        <p:nvSpPr>
          <p:cNvPr id="14" name="Text 12"/>
          <p:cNvSpPr/>
          <p:nvPr/>
        </p:nvSpPr>
        <p:spPr>
          <a:xfrm>
            <a:off x="914400" y="4014216"/>
            <a:ext cx="40233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4EE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Operations &amp; expansion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4937760" y="4014216"/>
            <a:ext cx="8229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17%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5715000" y="4014216"/>
            <a:ext cx="9144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300" dirty="0">
                <a:solidFill>
                  <a:srgbClr val="14A6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$255K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548640" y="4754880"/>
            <a:ext cx="256032" cy="256032"/>
          </a:xfrm>
          <a:prstGeom prst="roundRect">
            <a:avLst>
              <a:gd name="adj" fmla="val 17857"/>
            </a:avLst>
          </a:prstGeom>
          <a:solidFill>
            <a:srgbClr val="0A6E93"/>
          </a:solidFill>
          <a:ln/>
        </p:spPr>
      </p:sp>
      <p:sp>
        <p:nvSpPr>
          <p:cNvPr id="18" name="Text 16"/>
          <p:cNvSpPr/>
          <p:nvPr/>
        </p:nvSpPr>
        <p:spPr>
          <a:xfrm>
            <a:off x="914400" y="4700016"/>
            <a:ext cx="40233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4EE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Trust &amp; safety (checks, insurance)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4937760" y="4700016"/>
            <a:ext cx="8229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10%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5715000" y="4700016"/>
            <a:ext cx="9144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300" dirty="0">
                <a:solidFill>
                  <a:srgbClr val="14A6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$150K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548640" y="5440680"/>
            <a:ext cx="256032" cy="256032"/>
          </a:xfrm>
          <a:prstGeom prst="roundRect">
            <a:avLst>
              <a:gd name="adj" fmla="val 17857"/>
            </a:avLst>
          </a:prstGeom>
          <a:solidFill>
            <a:srgbClr val="C9D6DE"/>
          </a:solidFill>
          <a:ln/>
        </p:spPr>
      </p:sp>
      <p:sp>
        <p:nvSpPr>
          <p:cNvPr id="22" name="Text 20"/>
          <p:cNvSpPr/>
          <p:nvPr/>
        </p:nvSpPr>
        <p:spPr>
          <a:xfrm>
            <a:off x="914400" y="5385816"/>
            <a:ext cx="40233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4EE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G&amp;A / legal / compliance</a:t>
            </a:r>
            <a:endParaRPr lang="en-US" sz="1350" dirty="0"/>
          </a:p>
        </p:txBody>
      </p:sp>
      <p:sp>
        <p:nvSpPr>
          <p:cNvPr id="23" name="Text 21"/>
          <p:cNvSpPr/>
          <p:nvPr/>
        </p:nvSpPr>
        <p:spPr>
          <a:xfrm>
            <a:off x="4937760" y="5385816"/>
            <a:ext cx="8229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5%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5715000" y="5385816"/>
            <a:ext cx="9144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300" dirty="0">
                <a:solidFill>
                  <a:srgbClr val="14A6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$75K</a:t>
            </a:r>
            <a:endParaRPr lang="en-US" sz="1300" dirty="0"/>
          </a:p>
        </p:txBody>
      </p:sp>
      <p:graphicFrame>
        <p:nvGraphicFramePr>
          <p:cNvPr id="25" name="Chart 0" descr=""/>
          <p:cNvGraphicFramePr/>
          <p:nvPr/>
        </p:nvGraphicFramePr>
        <p:xfrm>
          <a:off x="7040880" y="1965960"/>
          <a:ext cx="4754880" cy="42062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26" name="Text 23"/>
          <p:cNvSpPr/>
          <p:nvPr/>
        </p:nvSpPr>
        <p:spPr>
          <a:xfrm>
            <a:off x="11460175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A6B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F6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TEAM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777240"/>
            <a:ext cx="100584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Operators who ship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874520"/>
            <a:ext cx="3520440" cy="3063240"/>
          </a:xfrm>
          <a:prstGeom prst="roundRect">
            <a:avLst>
              <a:gd name="adj" fmla="val 3582"/>
            </a:avLst>
          </a:prstGeom>
          <a:solidFill>
            <a:srgbClr val="F6F3EA"/>
          </a:solidFill>
          <a:ln/>
          <a:effectLst>
            <a:outerShdw sx="100000" sy="100000" kx="0" ky="0" algn="bl" rotWithShape="0" blurRad="101600" dist="38100" dir="5400000">
              <a:srgbClr val="9AA7B0">
                <a:alpha val="35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1737360" y="2148840"/>
            <a:ext cx="1143000" cy="1143000"/>
          </a:xfrm>
          <a:prstGeom prst="ellipse">
            <a:avLst/>
          </a:prstGeom>
          <a:solidFill>
            <a:srgbClr val="1E6FA8"/>
          </a:solidFill>
          <a:ln/>
        </p:spPr>
      </p:sp>
      <p:sp>
        <p:nvSpPr>
          <p:cNvPr id="6" name="Text 4"/>
          <p:cNvSpPr/>
          <p:nvPr/>
        </p:nvSpPr>
        <p:spPr>
          <a:xfrm>
            <a:off x="1737360" y="2148840"/>
            <a:ext cx="114300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RB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777240" y="3429000"/>
            <a:ext cx="3063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1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Ryan Burch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777240" y="3822192"/>
            <a:ext cx="3063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6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Founder &amp; CEO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822960" y="4206240"/>
            <a:ext cx="2971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5A6B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22+ years leading complex IT delivery. Sets product vision and drives execution — from strategy to shipped software.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297680" y="1874520"/>
            <a:ext cx="3520440" cy="3063240"/>
          </a:xfrm>
          <a:prstGeom prst="roundRect">
            <a:avLst>
              <a:gd name="adj" fmla="val 358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9AA7B0">
                <a:alpha val="35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5486400" y="2148840"/>
            <a:ext cx="1143000" cy="1143000"/>
          </a:xfrm>
          <a:prstGeom prst="ellipse">
            <a:avLst/>
          </a:prstGeom>
          <a:solidFill>
            <a:srgbClr val="14A6AC"/>
          </a:solidFill>
          <a:ln/>
        </p:spPr>
      </p:sp>
      <p:sp>
        <p:nvSpPr>
          <p:cNvPr id="12" name="Text 10"/>
          <p:cNvSpPr/>
          <p:nvPr/>
        </p:nvSpPr>
        <p:spPr>
          <a:xfrm>
            <a:off x="5486400" y="2148840"/>
            <a:ext cx="114300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</a:t>
            </a:r>
            <a:endParaRPr lang="en-US" sz="3400" dirty="0"/>
          </a:p>
        </p:txBody>
      </p:sp>
      <p:sp>
        <p:nvSpPr>
          <p:cNvPr id="13" name="Text 11"/>
          <p:cNvSpPr/>
          <p:nvPr/>
        </p:nvSpPr>
        <p:spPr>
          <a:xfrm>
            <a:off x="4526280" y="3429000"/>
            <a:ext cx="3063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1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Brandy Hampton</a:t>
            </a:r>
            <a:endParaRPr lang="en-US" sz="1900" dirty="0"/>
          </a:p>
        </p:txBody>
      </p:sp>
      <p:sp>
        <p:nvSpPr>
          <p:cNvPr id="14" name="Text 12"/>
          <p:cNvSpPr/>
          <p:nvPr/>
        </p:nvSpPr>
        <p:spPr>
          <a:xfrm>
            <a:off x="4526280" y="3822192"/>
            <a:ext cx="3063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6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Co-Founder &amp; COO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572000" y="4206240"/>
            <a:ext cx="2971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5A6B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Operator with a track record building and scaling businesses across apparel, tech and startups; owns operations, risk and growth.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8138160" y="1874520"/>
            <a:ext cx="3520440" cy="3063240"/>
          </a:xfrm>
          <a:prstGeom prst="roundRect">
            <a:avLst>
              <a:gd name="adj" fmla="val 3582"/>
            </a:avLst>
          </a:prstGeom>
          <a:solidFill>
            <a:srgbClr val="0A3B63"/>
          </a:solidFill>
          <a:ln/>
          <a:effectLst>
            <a:outerShdw sx="100000" sy="100000" kx="0" ky="0" algn="bl" rotWithShape="0" blurRad="101600" dist="38100" dir="5400000">
              <a:srgbClr val="9AA7B0">
                <a:alpha val="35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8366760" y="2148840"/>
            <a:ext cx="3108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6F3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Seed hires &amp; advisors</a:t>
            </a:r>
            <a:endParaRPr lang="en-US" sz="1700" dirty="0"/>
          </a:p>
        </p:txBody>
      </p:sp>
      <p:sp>
        <p:nvSpPr>
          <p:cNvPr id="18" name="Shape 16"/>
          <p:cNvSpPr/>
          <p:nvPr/>
        </p:nvSpPr>
        <p:spPr>
          <a:xfrm>
            <a:off x="8385048" y="2880360"/>
            <a:ext cx="146304" cy="146304"/>
          </a:xfrm>
          <a:prstGeom prst="ellipse">
            <a:avLst/>
          </a:prstGeom>
          <a:solidFill>
            <a:srgbClr val="FF6B4A"/>
          </a:solidFill>
          <a:ln/>
        </p:spPr>
      </p:sp>
      <p:sp>
        <p:nvSpPr>
          <p:cNvPr id="19" name="Text 17"/>
          <p:cNvSpPr/>
          <p:nvPr/>
        </p:nvSpPr>
        <p:spPr>
          <a:xfrm>
            <a:off x="8641080" y="2788920"/>
            <a:ext cx="28346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E4EE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CTO / lead engineer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8385048" y="3337560"/>
            <a:ext cx="146304" cy="146304"/>
          </a:xfrm>
          <a:prstGeom prst="ellipse">
            <a:avLst/>
          </a:prstGeom>
          <a:solidFill>
            <a:srgbClr val="FF6B4A"/>
          </a:solidFill>
          <a:ln/>
        </p:spPr>
      </p:sp>
      <p:sp>
        <p:nvSpPr>
          <p:cNvPr id="21" name="Text 19"/>
          <p:cNvSpPr/>
          <p:nvPr/>
        </p:nvSpPr>
        <p:spPr>
          <a:xfrm>
            <a:off x="8641080" y="3246120"/>
            <a:ext cx="28346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E4EE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Head of Trust &amp; Safety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8385048" y="3794760"/>
            <a:ext cx="146304" cy="146304"/>
          </a:xfrm>
          <a:prstGeom prst="ellipse">
            <a:avLst/>
          </a:prstGeom>
          <a:solidFill>
            <a:srgbClr val="FF6B4A"/>
          </a:solidFill>
          <a:ln/>
        </p:spPr>
      </p:sp>
      <p:sp>
        <p:nvSpPr>
          <p:cNvPr id="23" name="Text 21"/>
          <p:cNvSpPr/>
          <p:nvPr/>
        </p:nvSpPr>
        <p:spPr>
          <a:xfrm>
            <a:off x="8641080" y="3703320"/>
            <a:ext cx="28346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E4EE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Houston market lead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8385048" y="4251960"/>
            <a:ext cx="146304" cy="146304"/>
          </a:xfrm>
          <a:prstGeom prst="ellipse">
            <a:avLst/>
          </a:prstGeom>
          <a:solidFill>
            <a:srgbClr val="FF6B4A"/>
          </a:solidFill>
          <a:ln/>
        </p:spPr>
      </p:sp>
      <p:sp>
        <p:nvSpPr>
          <p:cNvPr id="25" name="Text 23"/>
          <p:cNvSpPr/>
          <p:nvPr/>
        </p:nvSpPr>
        <p:spPr>
          <a:xfrm>
            <a:off x="8641080" y="4160520"/>
            <a:ext cx="28346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E4EE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Marketplace growth advisors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8366760" y="4553712"/>
            <a:ext cx="3108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14A6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core focus of this round.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11460175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A6B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1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A3B6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serene-exciting-cerf/mnt/outputs/assets/h_coral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7680960" y="0"/>
            <a:ext cx="4510735" cy="6858000"/>
          </a:xfrm>
          <a:prstGeom prst="rect">
            <a:avLst/>
          </a:prstGeom>
        </p:spPr>
      </p:pic>
      <p:pic>
        <p:nvPicPr>
          <p:cNvPr id="3" name="Image 1" descr="/sessions/serene-exciting-cerf/mnt/outputs/assets/logo_wordmark_blu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685800"/>
            <a:ext cx="1051560" cy="105156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6928" y="2011680"/>
            <a:ext cx="694944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4000" b="1" dirty="0">
                <a:solidFill>
                  <a:srgbClr val="F6F3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Everyone deserves</a:t>
            </a:r>
            <a:endParaRPr lang="en-US" sz="4000" dirty="0"/>
          </a:p>
          <a:p>
            <a:pPr indent="0" marL="0">
              <a:lnSpc>
                <a:spcPct val="102000"/>
              </a:lnSpc>
              <a:buNone/>
            </a:pPr>
            <a:r>
              <a:rPr lang="en-US" sz="4000" b="1" dirty="0">
                <a:solidFill>
                  <a:srgbClr val="F6F3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faster way home.</a:t>
            </a:r>
            <a:endParaRPr lang="en-US" sz="4000" dirty="0"/>
          </a:p>
        </p:txBody>
      </p:sp>
      <p:sp>
        <p:nvSpPr>
          <p:cNvPr id="5" name="Text 1"/>
          <p:cNvSpPr/>
          <p:nvPr/>
        </p:nvSpPr>
        <p:spPr>
          <a:xfrm>
            <a:off x="603504" y="3749040"/>
            <a:ext cx="67665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dirty="0">
                <a:solidFill>
                  <a:srgbClr val="CFE0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Join us in building the consumer brand for on-demand roadside.</a:t>
            </a:r>
            <a:endParaRPr lang="en-US" sz="1600" dirty="0"/>
          </a:p>
        </p:txBody>
      </p:sp>
      <p:sp>
        <p:nvSpPr>
          <p:cNvPr id="6" name="Shape 2"/>
          <p:cNvSpPr/>
          <p:nvPr/>
        </p:nvSpPr>
        <p:spPr>
          <a:xfrm>
            <a:off x="603504" y="4617720"/>
            <a:ext cx="3108960" cy="566928"/>
          </a:xfrm>
          <a:prstGeom prst="roundRect">
            <a:avLst>
              <a:gd name="adj" fmla="val 50000"/>
            </a:avLst>
          </a:prstGeom>
          <a:solidFill>
            <a:srgbClr val="FF6B4A"/>
          </a:solidFill>
          <a:ln/>
        </p:spPr>
      </p:sp>
      <p:sp>
        <p:nvSpPr>
          <p:cNvPr id="7" name="Text 3"/>
          <p:cNvSpPr/>
          <p:nvPr/>
        </p:nvSpPr>
        <p:spPr>
          <a:xfrm>
            <a:off x="603504" y="4617720"/>
            <a:ext cx="31089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Let's talk</a:t>
            </a:r>
            <a:endParaRPr lang="en-US" sz="1500" dirty="0"/>
          </a:p>
        </p:txBody>
      </p:sp>
      <p:sp>
        <p:nvSpPr>
          <p:cNvPr id="8" name="Text 4"/>
          <p:cNvSpPr/>
          <p:nvPr/>
        </p:nvSpPr>
        <p:spPr>
          <a:xfrm>
            <a:off x="640080" y="5669280"/>
            <a:ext cx="69494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400" b="1" dirty="0">
                <a:solidFill>
                  <a:srgbClr val="F6F3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Ryan Burch, Founder &amp; CEO
</a:t>
            </a:r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9FB6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(443) 686-2527   ·   hello@roadsideotto.com   ·   roadsideotto.com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F6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PROBLEM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7772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Roadside assistance is stuck in the past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4846320" cy="1143000"/>
          </a:xfrm>
          <a:prstGeom prst="roundRect">
            <a:avLst>
              <a:gd name="adj" fmla="val 9600"/>
            </a:avLst>
          </a:prstGeom>
          <a:solidFill>
            <a:srgbClr val="F6F3EA"/>
          </a:solidFill>
          <a:ln/>
          <a:effectLst>
            <a:outerShdw sx="100000" sy="100000" kx="0" ky="0" algn="bl" rotWithShape="0" blurRad="101600" dist="38100" dir="5400000">
              <a:srgbClr val="9AA7B0">
                <a:alpha val="35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777240" y="1874520"/>
            <a:ext cx="4572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6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69M</a:t>
            </a:r>
            <a:pPr indent="0" marL="0">
              <a:buNone/>
            </a:pPr>
            <a:r>
              <a:rPr lang="en-US" sz="1600" dirty="0">
                <a:solidFill>
                  <a:srgbClr val="1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roadside events / yr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777240" y="2395728"/>
            <a:ext cx="4480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B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~189,000 every day in the U.S. — roughly 1 in 4 vehicles each year.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548640" y="3200400"/>
            <a:ext cx="3566160" cy="2788920"/>
          </a:xfrm>
          <a:prstGeom prst="roundRect">
            <a:avLst>
              <a:gd name="adj" fmla="val 3934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9AA7B0">
                <a:alpha val="35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822960" y="3474720"/>
            <a:ext cx="566928" cy="566928"/>
          </a:xfrm>
          <a:prstGeom prst="ellipse">
            <a:avLst/>
          </a:prstGeom>
          <a:solidFill>
            <a:srgbClr val="1E6FA8"/>
          </a:solidFill>
          <a:ln/>
        </p:spPr>
      </p:sp>
      <p:sp>
        <p:nvSpPr>
          <p:cNvPr id="9" name="Text 7"/>
          <p:cNvSpPr/>
          <p:nvPr/>
        </p:nvSpPr>
        <p:spPr>
          <a:xfrm>
            <a:off x="822960" y="3474720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822960" y="4160520"/>
            <a:ext cx="3063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Slow when it matters most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822960" y="4709160"/>
            <a:ext cx="306324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5A6B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Typical roadside response runs 30–45 minutes, and members report multi-hour waits and no-shows during peak demand.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4361688" y="3200400"/>
            <a:ext cx="3566160" cy="2788920"/>
          </a:xfrm>
          <a:prstGeom prst="roundRect">
            <a:avLst>
              <a:gd name="adj" fmla="val 3934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9AA7B0">
                <a:alpha val="35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4636008" y="3474720"/>
            <a:ext cx="566928" cy="566928"/>
          </a:xfrm>
          <a:prstGeom prst="ellipse">
            <a:avLst/>
          </a:prstGeom>
          <a:solidFill>
            <a:srgbClr val="14A6AC"/>
          </a:solidFill>
          <a:ln/>
        </p:spPr>
      </p:sp>
      <p:sp>
        <p:nvSpPr>
          <p:cNvPr id="14" name="Text 12"/>
          <p:cNvSpPr/>
          <p:nvPr/>
        </p:nvSpPr>
        <p:spPr>
          <a:xfrm>
            <a:off x="4636008" y="3474720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4636008" y="4160520"/>
            <a:ext cx="3063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Prepaid &amp; capped</a:t>
            </a:r>
            <a:endParaRPr lang="en-US" sz="1700" dirty="0"/>
          </a:p>
        </p:txBody>
      </p:sp>
      <p:sp>
        <p:nvSpPr>
          <p:cNvPr id="16" name="Text 14"/>
          <p:cNvSpPr/>
          <p:nvPr/>
        </p:nvSpPr>
        <p:spPr>
          <a:xfrm>
            <a:off x="4636008" y="4709160"/>
            <a:ext cx="306324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5A6B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AAA runs ~$65–$139 a year, paid whether you use it or not — and every tier is capped at ~4 service calls per year.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8174736" y="3200400"/>
            <a:ext cx="3566160" cy="2788920"/>
          </a:xfrm>
          <a:prstGeom prst="roundRect">
            <a:avLst>
              <a:gd name="adj" fmla="val 3934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9AA7B0">
                <a:alpha val="35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8449056" y="3474720"/>
            <a:ext cx="566928" cy="566928"/>
          </a:xfrm>
          <a:prstGeom prst="ellipse">
            <a:avLst/>
          </a:prstGeom>
          <a:solidFill>
            <a:srgbClr val="FF6B4A"/>
          </a:solidFill>
          <a:ln/>
        </p:spPr>
      </p:sp>
      <p:sp>
        <p:nvSpPr>
          <p:cNvPr id="19" name="Text 17"/>
          <p:cNvSpPr/>
          <p:nvPr/>
        </p:nvSpPr>
        <p:spPr>
          <a:xfrm>
            <a:off x="8449056" y="3474720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2200" dirty="0"/>
          </a:p>
        </p:txBody>
      </p:sp>
      <p:sp>
        <p:nvSpPr>
          <p:cNvPr id="20" name="Text 18"/>
          <p:cNvSpPr/>
          <p:nvPr/>
        </p:nvSpPr>
        <p:spPr>
          <a:xfrm>
            <a:off x="8449056" y="4160520"/>
            <a:ext cx="3063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Built to upsell</a:t>
            </a:r>
            <a:endParaRPr lang="en-US" sz="1700" dirty="0"/>
          </a:p>
        </p:txBody>
      </p:sp>
      <p:sp>
        <p:nvSpPr>
          <p:cNvPr id="21" name="Text 19"/>
          <p:cNvSpPr/>
          <p:nvPr/>
        </p:nvSpPr>
        <p:spPr>
          <a:xfrm>
            <a:off x="8449056" y="4709160"/>
            <a:ext cx="306324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5A6B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Incumbents dispatch to contracted tow networks; drivers report being pushed a new battery or part instead of a simple fix.</a:t>
            </a:r>
            <a:endParaRPr lang="en-US" sz="1250" dirty="0"/>
          </a:p>
        </p:txBody>
      </p:sp>
      <p:sp>
        <p:nvSpPr>
          <p:cNvPr id="22" name="Shape 20"/>
          <p:cNvSpPr/>
          <p:nvPr/>
        </p:nvSpPr>
        <p:spPr>
          <a:xfrm>
            <a:off x="9528048" y="1298448"/>
            <a:ext cx="1975104" cy="1975104"/>
          </a:xfrm>
          <a:prstGeom prst="ellipse">
            <a:avLst/>
          </a:prstGeom>
          <a:solidFill>
            <a:srgbClr val="E7EEF3"/>
          </a:solidFill>
          <a:ln/>
        </p:spPr>
      </p:sp>
      <p:pic>
        <p:nvPicPr>
          <p:cNvPr id="23" name="Image 0" descr="/sessions/serene-exciting-cerf/mnt/outputs/assets/h_coral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19488" y="1389888"/>
            <a:ext cx="1792224" cy="1792224"/>
          </a:xfrm>
          <a:prstGeom prst="ellipse">
            <a:avLst/>
          </a:prstGeom>
        </p:spPr>
      </p:pic>
      <p:sp>
        <p:nvSpPr>
          <p:cNvPr id="24" name="Text 21"/>
          <p:cNvSpPr/>
          <p:nvPr/>
        </p:nvSpPr>
        <p:spPr>
          <a:xfrm>
            <a:off x="457200" y="6473952"/>
            <a:ext cx="1127729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i="1" dirty="0">
                <a:solidFill>
                  <a:srgbClr val="5A6B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Sources: Agero / industry (~69M breakdowns/yr); AAA membership pricing &amp; 4-call limit (AAA regional clubs, 2026); J.D. Power / AAA response-time guidance.</a:t>
            </a:r>
            <a:endParaRPr lang="en-US" sz="800" dirty="0"/>
          </a:p>
        </p:txBody>
      </p:sp>
      <p:sp>
        <p:nvSpPr>
          <p:cNvPr id="25" name="Text 22"/>
          <p:cNvSpPr/>
          <p:nvPr/>
        </p:nvSpPr>
        <p:spPr>
          <a:xfrm>
            <a:off x="11460175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A6B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F6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NOW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777240"/>
            <a:ext cx="100584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shifts have opened the door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828800"/>
            <a:ext cx="5349240" cy="3977640"/>
          </a:xfrm>
          <a:prstGeom prst="roundRect">
            <a:avLst>
              <a:gd name="adj" fmla="val 2759"/>
            </a:avLst>
          </a:prstGeom>
          <a:solidFill>
            <a:srgbClr val="1E6FA8"/>
          </a:solidFill>
          <a:ln/>
          <a:effectLst>
            <a:outerShdw sx="100000" sy="100000" kx="0" ky="0" algn="bl" rotWithShape="0" blurRad="101600" dist="38100" dir="5400000">
              <a:srgbClr val="9AA7B0">
                <a:alpha val="35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868680" y="2103120"/>
            <a:ext cx="4754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ready-made supply of providers</a:t>
            </a:r>
            <a:endParaRPr lang="en-US" sz="1900" dirty="0"/>
          </a:p>
        </p:txBody>
      </p:sp>
      <p:sp>
        <p:nvSpPr>
          <p:cNvPr id="6" name="Text 4"/>
          <p:cNvSpPr/>
          <p:nvPr/>
        </p:nvSpPr>
        <p:spPr>
          <a:xfrm>
            <a:off x="868680" y="2697480"/>
            <a:ext cx="47548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6F3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64M</a:t>
            </a:r>
            <a:pPr indent="0" marL="0">
              <a:buNone/>
            </a:pPr>
            <a:r>
              <a:rPr lang="en-US" sz="1500" dirty="0">
                <a:solidFill>
                  <a:srgbClr val="E4EE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Americans freelanced in 2023</a:t>
            </a:r>
            <a:endParaRPr lang="en-US" sz="4400" dirty="0"/>
          </a:p>
        </p:txBody>
      </p:sp>
      <p:sp>
        <p:nvSpPr>
          <p:cNvPr id="7" name="Text 5"/>
          <p:cNvSpPr/>
          <p:nvPr/>
        </p:nvSpPr>
        <p:spPr>
          <a:xfrm>
            <a:off x="868680" y="3611880"/>
            <a:ext cx="47548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EAF2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38% of the U.S. workforce, earning $1.27T. People want flexible income — and most can already jump a car or change a tire.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868680" y="4892040"/>
            <a:ext cx="47548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i="1" dirty="0">
                <a:solidFill>
                  <a:srgbClr val="F6F3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gig economy is the labor force roadside never had.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6309360" y="1828800"/>
            <a:ext cx="5349240" cy="3977640"/>
          </a:xfrm>
          <a:prstGeom prst="roundRect">
            <a:avLst>
              <a:gd name="adj" fmla="val 2759"/>
            </a:avLst>
          </a:prstGeom>
          <a:solidFill>
            <a:srgbClr val="0A3B63"/>
          </a:solidFill>
          <a:ln/>
          <a:effectLst>
            <a:outerShdw sx="100000" sy="100000" kx="0" ky="0" algn="bl" rotWithShape="0" blurRad="101600" dist="38100" dir="5400000">
              <a:srgbClr val="9AA7B0">
                <a:alpha val="35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6629400" y="2103120"/>
            <a:ext cx="4754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Incumbents retreated to B2B</a:t>
            </a:r>
            <a:endParaRPr lang="en-US" sz="1900" dirty="0"/>
          </a:p>
        </p:txBody>
      </p:sp>
      <p:sp>
        <p:nvSpPr>
          <p:cNvPr id="11" name="Text 9"/>
          <p:cNvSpPr/>
          <p:nvPr/>
        </p:nvSpPr>
        <p:spPr>
          <a:xfrm>
            <a:off x="6629400" y="2697480"/>
            <a:ext cx="47091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350" dirty="0">
                <a:solidFill>
                  <a:srgbClr val="CFE0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scaled digital player is white-label plumbing for insurers and automakers — not a consumer brand: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6656832" y="3611880"/>
            <a:ext cx="146304" cy="146304"/>
          </a:xfrm>
          <a:prstGeom prst="ellipse">
            <a:avLst/>
          </a:prstGeom>
          <a:solidFill>
            <a:srgbClr val="FF6B4A"/>
          </a:solidFill>
          <a:ln/>
        </p:spPr>
      </p:sp>
      <p:sp>
        <p:nvSpPr>
          <p:cNvPr id="13" name="Text 11"/>
          <p:cNvSpPr/>
          <p:nvPr/>
        </p:nvSpPr>
        <p:spPr>
          <a:xfrm>
            <a:off x="6903720" y="3493008"/>
            <a:ext cx="448056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E4EE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Agero — self-described #1 B2B white-label provider (150M+ vehicles, ~13M events/yr)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6656832" y="4325112"/>
            <a:ext cx="146304" cy="146304"/>
          </a:xfrm>
          <a:prstGeom prst="ellipse">
            <a:avLst/>
          </a:prstGeom>
          <a:solidFill>
            <a:srgbClr val="FF6B4A"/>
          </a:solidFill>
          <a:ln/>
        </p:spPr>
      </p:sp>
      <p:sp>
        <p:nvSpPr>
          <p:cNvPr id="15" name="Text 13"/>
          <p:cNvSpPr/>
          <p:nvPr/>
        </p:nvSpPr>
        <p:spPr>
          <a:xfrm>
            <a:off x="6903720" y="4206240"/>
            <a:ext cx="448056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E4EE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Urgent.ly — the venture-backed “Uber for roadside” — struggled public, then was acquired by Agero for $5.50/share (Apr 2026)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6656832" y="5038344"/>
            <a:ext cx="146304" cy="146304"/>
          </a:xfrm>
          <a:prstGeom prst="ellipse">
            <a:avLst/>
          </a:prstGeom>
          <a:solidFill>
            <a:srgbClr val="FF6B4A"/>
          </a:solidFill>
          <a:ln/>
        </p:spPr>
      </p:sp>
      <p:sp>
        <p:nvSpPr>
          <p:cNvPr id="17" name="Text 15"/>
          <p:cNvSpPr/>
          <p:nvPr/>
        </p:nvSpPr>
        <p:spPr>
          <a:xfrm>
            <a:off x="6903720" y="4919472"/>
            <a:ext cx="448056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E4EE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direct-to-driver consumer app space has no dominant national player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457200" y="6473952"/>
            <a:ext cx="1127729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i="1" dirty="0">
                <a:solidFill>
                  <a:srgbClr val="5A6B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Sources: Upwork Freelance Forward 2023; McKinsey American Opportunity Survey 2022; Agero.com; Agero–Urgent.ly acquisition press release (Mar–Apr 2026).</a:t>
            </a:r>
            <a:endParaRPr lang="en-US" sz="800" dirty="0"/>
          </a:p>
        </p:txBody>
      </p:sp>
      <p:sp>
        <p:nvSpPr>
          <p:cNvPr id="19" name="Text 17"/>
          <p:cNvSpPr/>
          <p:nvPr/>
        </p:nvSpPr>
        <p:spPr>
          <a:xfrm>
            <a:off x="11460175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A6B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A3B6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14A6A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SOLUTION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777240"/>
            <a:ext cx="73152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6F3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Meet RoadsideOtto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548640" y="1600200"/>
            <a:ext cx="694944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dirty="0">
                <a:solidFill>
                  <a:srgbClr val="CFE0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on-demand marketplace that connects stranded drivers with the nearest vetted provider — everyday helpers and professional tow operators alike. Pay per use. Track in real time. No annual membership.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548640" y="3063240"/>
            <a:ext cx="2286000" cy="2880360"/>
          </a:xfrm>
          <a:prstGeom prst="roundRect">
            <a:avLst>
              <a:gd name="adj" fmla="val 4800"/>
            </a:avLst>
          </a:prstGeom>
          <a:solidFill>
            <a:srgbClr val="1E6FA8"/>
          </a:solidFill>
          <a:ln/>
          <a:effectLst>
            <a:outerShdw sx="100000" sy="100000" kx="0" ky="0" algn="bl" rotWithShape="0" blurRad="101600" dist="38100" dir="5400000">
              <a:srgbClr val="9AA7B0">
                <a:alpha val="35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777240" y="3291840"/>
            <a:ext cx="9144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6F3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4400" dirty="0"/>
          </a:p>
        </p:txBody>
      </p:sp>
      <p:sp>
        <p:nvSpPr>
          <p:cNvPr id="7" name="Text 5"/>
          <p:cNvSpPr/>
          <p:nvPr/>
        </p:nvSpPr>
        <p:spPr>
          <a:xfrm>
            <a:off x="777240" y="4160520"/>
            <a:ext cx="1828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Request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777240" y="4617720"/>
            <a:ext cx="187452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EFF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the app, tap what you need — jump, tire, fuel, lockout or tow. See the price upfront.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2761488" y="4023360"/>
            <a:ext cx="457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6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2600" dirty="0"/>
          </a:p>
        </p:txBody>
      </p:sp>
      <p:sp>
        <p:nvSpPr>
          <p:cNvPr id="10" name="Shape 8"/>
          <p:cNvSpPr/>
          <p:nvPr/>
        </p:nvSpPr>
        <p:spPr>
          <a:xfrm>
            <a:off x="3035808" y="3063240"/>
            <a:ext cx="2286000" cy="2880360"/>
          </a:xfrm>
          <a:prstGeom prst="roundRect">
            <a:avLst>
              <a:gd name="adj" fmla="val 4800"/>
            </a:avLst>
          </a:prstGeom>
          <a:solidFill>
            <a:srgbClr val="14A6AC"/>
          </a:solidFill>
          <a:ln/>
          <a:effectLst>
            <a:outerShdw sx="100000" sy="100000" kx="0" ky="0" algn="bl" rotWithShape="0" blurRad="101600" dist="38100" dir="5400000">
              <a:srgbClr val="9AA7B0">
                <a:alpha val="35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3264408" y="3291840"/>
            <a:ext cx="9144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6F3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4400" dirty="0"/>
          </a:p>
        </p:txBody>
      </p:sp>
      <p:sp>
        <p:nvSpPr>
          <p:cNvPr id="12" name="Text 10"/>
          <p:cNvSpPr/>
          <p:nvPr/>
        </p:nvSpPr>
        <p:spPr>
          <a:xfrm>
            <a:off x="3264408" y="4160520"/>
            <a:ext cx="1828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Match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3264408" y="4617720"/>
            <a:ext cx="187452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EFF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nearest background-checked Otto provider accepts in seconds.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5248656" y="4023360"/>
            <a:ext cx="457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6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2600" dirty="0"/>
          </a:p>
        </p:txBody>
      </p:sp>
      <p:sp>
        <p:nvSpPr>
          <p:cNvPr id="15" name="Shape 13"/>
          <p:cNvSpPr/>
          <p:nvPr/>
        </p:nvSpPr>
        <p:spPr>
          <a:xfrm>
            <a:off x="5522976" y="3063240"/>
            <a:ext cx="2286000" cy="2880360"/>
          </a:xfrm>
          <a:prstGeom prst="roundRect">
            <a:avLst>
              <a:gd name="adj" fmla="val 4800"/>
            </a:avLst>
          </a:prstGeom>
          <a:solidFill>
            <a:srgbClr val="1E6FA8"/>
          </a:solidFill>
          <a:ln/>
          <a:effectLst>
            <a:outerShdw sx="100000" sy="100000" kx="0" ky="0" algn="bl" rotWithShape="0" blurRad="101600" dist="38100" dir="5400000">
              <a:srgbClr val="9AA7B0">
                <a:alpha val="35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5751576" y="3291840"/>
            <a:ext cx="9144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6F3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4400" dirty="0"/>
          </a:p>
        </p:txBody>
      </p:sp>
      <p:sp>
        <p:nvSpPr>
          <p:cNvPr id="17" name="Text 15"/>
          <p:cNvSpPr/>
          <p:nvPr/>
        </p:nvSpPr>
        <p:spPr>
          <a:xfrm>
            <a:off x="5751576" y="4160520"/>
            <a:ext cx="1828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Rescue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5751576" y="4617720"/>
            <a:ext cx="187452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EFF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Track them to you in real time, pay in-app, rate the help. Done.</a:t>
            </a:r>
            <a:endParaRPr lang="en-US" sz="1250" dirty="0"/>
          </a:p>
        </p:txBody>
      </p:sp>
      <p:pic>
        <p:nvPicPr>
          <p:cNvPr id="19" name="Image 0" descr="/sessions/serene-exciting-cerf/mnt/outputs/assets/h_blue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8183880" y="0"/>
            <a:ext cx="4007815" cy="6858000"/>
          </a:xfrm>
          <a:prstGeom prst="rect">
            <a:avLst/>
          </a:prstGeom>
        </p:spPr>
      </p:pic>
      <p:sp>
        <p:nvSpPr>
          <p:cNvPr id="20" name="Text 17"/>
          <p:cNvSpPr/>
          <p:nvPr/>
        </p:nvSpPr>
        <p:spPr>
          <a:xfrm>
            <a:off x="11460175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A6B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F6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PRODUCT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777240"/>
            <a:ext cx="100584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app for every roadside moment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828800"/>
            <a:ext cx="2148840" cy="1234440"/>
          </a:xfrm>
          <a:prstGeom prst="roundRect">
            <a:avLst>
              <a:gd name="adj" fmla="val 8889"/>
            </a:avLst>
          </a:prstGeom>
          <a:solidFill>
            <a:srgbClr val="F6F3EA"/>
          </a:solidFill>
          <a:ln/>
          <a:effectLst>
            <a:outerShdw sx="100000" sy="100000" kx="0" ky="0" algn="bl" rotWithShape="0" blurRad="101600" dist="38100" dir="5400000">
              <a:srgbClr val="9AA7B0">
                <a:alpha val="35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731520" y="2029968"/>
            <a:ext cx="1828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Jump start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731520" y="2487168"/>
            <a:ext cx="1828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6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~$70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2880360" y="1828800"/>
            <a:ext cx="2148840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9AA7B0">
                <a:alpha val="35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3063240" y="2029968"/>
            <a:ext cx="1828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Tire change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3063240" y="2487168"/>
            <a:ext cx="1828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6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~$65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5212080" y="1828800"/>
            <a:ext cx="2148840" cy="1234440"/>
          </a:xfrm>
          <a:prstGeom prst="roundRect">
            <a:avLst>
              <a:gd name="adj" fmla="val 8889"/>
            </a:avLst>
          </a:prstGeom>
          <a:solidFill>
            <a:srgbClr val="F6F3EA"/>
          </a:solidFill>
          <a:ln/>
          <a:effectLst>
            <a:outerShdw sx="100000" sy="100000" kx="0" ky="0" algn="bl" rotWithShape="0" blurRad="101600" dist="38100" dir="5400000">
              <a:srgbClr val="9AA7B0">
                <a:alpha val="35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5394960" y="2029968"/>
            <a:ext cx="1828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Fuel delivery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5394960" y="2487168"/>
            <a:ext cx="1828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6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~$60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548640" y="3246120"/>
            <a:ext cx="2148840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9AA7B0">
                <a:alpha val="35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731520" y="3447288"/>
            <a:ext cx="1828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Lockout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731520" y="3904488"/>
            <a:ext cx="1828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6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~$75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2880360" y="3246120"/>
            <a:ext cx="2148840" cy="1234440"/>
          </a:xfrm>
          <a:prstGeom prst="roundRect">
            <a:avLst>
              <a:gd name="adj" fmla="val 8889"/>
            </a:avLst>
          </a:prstGeom>
          <a:solidFill>
            <a:srgbClr val="F6F3EA"/>
          </a:solidFill>
          <a:ln/>
          <a:effectLst>
            <a:outerShdw sx="100000" sy="100000" kx="0" ky="0" algn="bl" rotWithShape="0" blurRad="101600" dist="38100" dir="5400000">
              <a:srgbClr val="9AA7B0">
                <a:alpha val="35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3063240" y="3447288"/>
            <a:ext cx="1828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Towing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3063240" y="3904488"/>
            <a:ext cx="1828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6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~$130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5212080" y="3246120"/>
            <a:ext cx="2148840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9AA7B0">
                <a:alpha val="35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5394960" y="3447288"/>
            <a:ext cx="1828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Minor fixes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5394960" y="3904488"/>
            <a:ext cx="1828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6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varies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7772400" y="1828800"/>
            <a:ext cx="3886200" cy="4114800"/>
          </a:xfrm>
          <a:prstGeom prst="roundRect">
            <a:avLst>
              <a:gd name="adj" fmla="val 2824"/>
            </a:avLst>
          </a:prstGeom>
          <a:solidFill>
            <a:srgbClr val="0A3B63"/>
          </a:solidFill>
          <a:ln/>
          <a:effectLst>
            <a:outerShdw sx="100000" sy="100000" kx="0" ky="0" algn="bl" rotWithShape="0" blurRad="101600" dist="38100" dir="5400000">
              <a:srgbClr val="9AA7B0">
                <a:alpha val="35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8046720" y="2057400"/>
            <a:ext cx="3383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6F3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Built in from day one</a:t>
            </a:r>
            <a:endParaRPr lang="en-US" sz="1800" dirty="0"/>
          </a:p>
        </p:txBody>
      </p:sp>
      <p:sp>
        <p:nvSpPr>
          <p:cNvPr id="24" name="Shape 22"/>
          <p:cNvSpPr/>
          <p:nvPr/>
        </p:nvSpPr>
        <p:spPr>
          <a:xfrm>
            <a:off x="8065008" y="2761488"/>
            <a:ext cx="155448" cy="155448"/>
          </a:xfrm>
          <a:prstGeom prst="ellipse">
            <a:avLst/>
          </a:prstGeom>
          <a:solidFill>
            <a:srgbClr val="FF6B4A"/>
          </a:solidFill>
          <a:ln/>
        </p:spPr>
      </p:sp>
      <p:sp>
        <p:nvSpPr>
          <p:cNvPr id="25" name="Text 23"/>
          <p:cNvSpPr/>
          <p:nvPr/>
        </p:nvSpPr>
        <p:spPr>
          <a:xfrm>
            <a:off x="8339328" y="2633472"/>
            <a:ext cx="3200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E4EE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Upfront, transparent pricing</a:t>
            </a:r>
            <a:endParaRPr lang="en-US" sz="1300" dirty="0"/>
          </a:p>
        </p:txBody>
      </p:sp>
      <p:sp>
        <p:nvSpPr>
          <p:cNvPr id="26" name="Shape 24"/>
          <p:cNvSpPr/>
          <p:nvPr/>
        </p:nvSpPr>
        <p:spPr>
          <a:xfrm>
            <a:off x="8065008" y="3273552"/>
            <a:ext cx="155448" cy="155448"/>
          </a:xfrm>
          <a:prstGeom prst="ellipse">
            <a:avLst/>
          </a:prstGeom>
          <a:solidFill>
            <a:srgbClr val="FF6B4A"/>
          </a:solidFill>
          <a:ln/>
        </p:spPr>
      </p:sp>
      <p:sp>
        <p:nvSpPr>
          <p:cNvPr id="27" name="Text 25"/>
          <p:cNvSpPr/>
          <p:nvPr/>
        </p:nvSpPr>
        <p:spPr>
          <a:xfrm>
            <a:off x="8339328" y="3145536"/>
            <a:ext cx="3200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E4EE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Real-time GPS tracking to your car</a:t>
            </a:r>
            <a:endParaRPr lang="en-US" sz="1300" dirty="0"/>
          </a:p>
        </p:txBody>
      </p:sp>
      <p:sp>
        <p:nvSpPr>
          <p:cNvPr id="28" name="Shape 26"/>
          <p:cNvSpPr/>
          <p:nvPr/>
        </p:nvSpPr>
        <p:spPr>
          <a:xfrm>
            <a:off x="8065008" y="3785616"/>
            <a:ext cx="155448" cy="155448"/>
          </a:xfrm>
          <a:prstGeom prst="ellipse">
            <a:avLst/>
          </a:prstGeom>
          <a:solidFill>
            <a:srgbClr val="FF6B4A"/>
          </a:solidFill>
          <a:ln/>
        </p:spPr>
      </p:sp>
      <p:sp>
        <p:nvSpPr>
          <p:cNvPr id="29" name="Text 27"/>
          <p:cNvSpPr/>
          <p:nvPr/>
        </p:nvSpPr>
        <p:spPr>
          <a:xfrm>
            <a:off x="8339328" y="3657600"/>
            <a:ext cx="3200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E4EE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Background-checked, insured providers</a:t>
            </a:r>
            <a:endParaRPr lang="en-US" sz="1300" dirty="0"/>
          </a:p>
        </p:txBody>
      </p:sp>
      <p:sp>
        <p:nvSpPr>
          <p:cNvPr id="30" name="Shape 28"/>
          <p:cNvSpPr/>
          <p:nvPr/>
        </p:nvSpPr>
        <p:spPr>
          <a:xfrm>
            <a:off x="8065008" y="4297680"/>
            <a:ext cx="155448" cy="155448"/>
          </a:xfrm>
          <a:prstGeom prst="ellipse">
            <a:avLst/>
          </a:prstGeom>
          <a:solidFill>
            <a:srgbClr val="FF6B4A"/>
          </a:solidFill>
          <a:ln/>
        </p:spPr>
      </p:sp>
      <p:sp>
        <p:nvSpPr>
          <p:cNvPr id="31" name="Text 29"/>
          <p:cNvSpPr/>
          <p:nvPr/>
        </p:nvSpPr>
        <p:spPr>
          <a:xfrm>
            <a:off x="8339328" y="4169664"/>
            <a:ext cx="3200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E4EE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In-app payment &amp; ratings</a:t>
            </a:r>
            <a:endParaRPr lang="en-US" sz="1300" dirty="0"/>
          </a:p>
        </p:txBody>
      </p:sp>
      <p:sp>
        <p:nvSpPr>
          <p:cNvPr id="32" name="Shape 30"/>
          <p:cNvSpPr/>
          <p:nvPr/>
        </p:nvSpPr>
        <p:spPr>
          <a:xfrm>
            <a:off x="8065008" y="4809744"/>
            <a:ext cx="155448" cy="155448"/>
          </a:xfrm>
          <a:prstGeom prst="ellipse">
            <a:avLst/>
          </a:prstGeom>
          <a:solidFill>
            <a:srgbClr val="FF6B4A"/>
          </a:solidFill>
          <a:ln/>
        </p:spPr>
      </p:sp>
      <p:sp>
        <p:nvSpPr>
          <p:cNvPr id="33" name="Text 31"/>
          <p:cNvSpPr/>
          <p:nvPr/>
        </p:nvSpPr>
        <p:spPr>
          <a:xfrm>
            <a:off x="8339328" y="4681728"/>
            <a:ext cx="3200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E4EE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In-app SOS &amp; live trip-share for safety</a:t>
            </a:r>
            <a:endParaRPr lang="en-US" sz="1300" dirty="0"/>
          </a:p>
        </p:txBody>
      </p:sp>
      <p:sp>
        <p:nvSpPr>
          <p:cNvPr id="34" name="Shape 32"/>
          <p:cNvSpPr/>
          <p:nvPr/>
        </p:nvSpPr>
        <p:spPr>
          <a:xfrm>
            <a:off x="8065008" y="5321808"/>
            <a:ext cx="155448" cy="155448"/>
          </a:xfrm>
          <a:prstGeom prst="ellipse">
            <a:avLst/>
          </a:prstGeom>
          <a:solidFill>
            <a:srgbClr val="FF6B4A"/>
          </a:solidFill>
          <a:ln/>
        </p:spPr>
      </p:sp>
      <p:sp>
        <p:nvSpPr>
          <p:cNvPr id="35" name="Text 33"/>
          <p:cNvSpPr/>
          <p:nvPr/>
        </p:nvSpPr>
        <p:spPr>
          <a:xfrm>
            <a:off x="8339328" y="5193792"/>
            <a:ext cx="3200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E4EE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annual fee — pay only when you need it</a:t>
            </a:r>
            <a:endParaRPr lang="en-US" sz="1300" dirty="0"/>
          </a:p>
        </p:txBody>
      </p:sp>
      <p:sp>
        <p:nvSpPr>
          <p:cNvPr id="36" name="Text 34"/>
          <p:cNvSpPr/>
          <p:nvPr/>
        </p:nvSpPr>
        <p:spPr>
          <a:xfrm>
            <a:off x="457200" y="6473952"/>
            <a:ext cx="1127729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i="1" dirty="0">
                <a:solidFill>
                  <a:srgbClr val="5A6B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Service prices are U.S. out-of-pocket benchmarks (The Zebra, insurancehub, Yelp cost guides, 2024–2025); shown as illustrative consumer pricing.</a:t>
            </a:r>
            <a:endParaRPr lang="en-US" sz="800" dirty="0"/>
          </a:p>
        </p:txBody>
      </p:sp>
      <p:sp>
        <p:nvSpPr>
          <p:cNvPr id="37" name="Text 35"/>
          <p:cNvSpPr/>
          <p:nvPr/>
        </p:nvSpPr>
        <p:spPr>
          <a:xfrm>
            <a:off x="11460175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A6B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F6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MARKET SIZE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777240"/>
            <a:ext cx="100584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$6B+ market hiding in plain sight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874520"/>
            <a:ext cx="3566160" cy="3246120"/>
          </a:xfrm>
          <a:prstGeom prst="roundRect">
            <a:avLst>
              <a:gd name="adj" fmla="val 3380"/>
            </a:avLst>
          </a:prstGeom>
          <a:solidFill>
            <a:srgbClr val="1E6FA8"/>
          </a:solidFill>
          <a:ln/>
          <a:effectLst>
            <a:outerShdw sx="100000" sy="100000" kx="0" ky="0" algn="bl" rotWithShape="0" blurRad="101600" dist="38100" dir="5400000">
              <a:srgbClr val="9AA7B0">
                <a:alpha val="35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868680" y="2103120"/>
            <a:ext cx="2926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spc="2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TAM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822960" y="2560320"/>
            <a:ext cx="301752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$6.2B</a:t>
            </a:r>
            <a:endParaRPr lang="en-US" sz="5200" dirty="0"/>
          </a:p>
        </p:txBody>
      </p:sp>
      <p:sp>
        <p:nvSpPr>
          <p:cNvPr id="7" name="Text 5"/>
          <p:cNvSpPr/>
          <p:nvPr/>
        </p:nvSpPr>
        <p:spPr>
          <a:xfrm>
            <a:off x="868680" y="3703320"/>
            <a:ext cx="29718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F3F8F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U.S. roadside assistance market (2025) — up to $7.7B on broader definitions; $32B globally.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4361688" y="1874520"/>
            <a:ext cx="3566160" cy="3246120"/>
          </a:xfrm>
          <a:prstGeom prst="roundRect">
            <a:avLst>
              <a:gd name="adj" fmla="val 3380"/>
            </a:avLst>
          </a:prstGeom>
          <a:solidFill>
            <a:srgbClr val="14A6AC"/>
          </a:solidFill>
          <a:ln/>
          <a:effectLst>
            <a:outerShdw sx="100000" sy="100000" kx="0" ky="0" algn="bl" rotWithShape="0" blurRad="101600" dist="38100" dir="5400000">
              <a:srgbClr val="9AA7B0">
                <a:alpha val="35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4681728" y="2103120"/>
            <a:ext cx="2926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spc="2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4636008" y="2560320"/>
            <a:ext cx="301752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$1.8B</a:t>
            </a:r>
            <a:endParaRPr lang="en-US" sz="5200" dirty="0"/>
          </a:p>
        </p:txBody>
      </p:sp>
      <p:sp>
        <p:nvSpPr>
          <p:cNvPr id="11" name="Text 9"/>
          <p:cNvSpPr/>
          <p:nvPr/>
        </p:nvSpPr>
        <p:spPr>
          <a:xfrm>
            <a:off x="4681728" y="3703320"/>
            <a:ext cx="29718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F3F8F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On-demand roadside spend across the top warm-climate, car-dependent U.S. metros.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8174736" y="1874520"/>
            <a:ext cx="3566160" cy="3246120"/>
          </a:xfrm>
          <a:prstGeom prst="roundRect">
            <a:avLst>
              <a:gd name="adj" fmla="val 3380"/>
            </a:avLst>
          </a:prstGeom>
          <a:solidFill>
            <a:srgbClr val="FF6B4A"/>
          </a:solidFill>
          <a:ln/>
          <a:effectLst>
            <a:outerShdw sx="100000" sy="100000" kx="0" ky="0" algn="bl" rotWithShape="0" blurRad="101600" dist="38100" dir="5400000">
              <a:srgbClr val="9AA7B0">
                <a:alpha val="35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8494776" y="2103120"/>
            <a:ext cx="2926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spc="2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SOM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8449056" y="2560320"/>
            <a:ext cx="301752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$110M</a:t>
            </a:r>
            <a:endParaRPr lang="en-US" sz="5200" dirty="0"/>
          </a:p>
        </p:txBody>
      </p:sp>
      <p:sp>
        <p:nvSpPr>
          <p:cNvPr id="15" name="Text 13"/>
          <p:cNvSpPr/>
          <p:nvPr/>
        </p:nvSpPr>
        <p:spPr>
          <a:xfrm>
            <a:off x="8494776" y="3703320"/>
            <a:ext cx="29718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F3F8F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Annual roadside spend in metro Houston — our beachhead market.</a:t>
            </a:r>
            <a:endParaRPr lang="en-US" sz="1350" dirty="0"/>
          </a:p>
        </p:txBody>
      </p:sp>
      <p:sp>
        <p:nvSpPr>
          <p:cNvPr id="16" name="Text 14"/>
          <p:cNvSpPr/>
          <p:nvPr/>
        </p:nvSpPr>
        <p:spPr>
          <a:xfrm>
            <a:off x="548640" y="5349240"/>
            <a:ext cx="11064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i="1" dirty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Bottom-up check: ~69M U.S. roadside events × ~$90 average service ≈ $6.2B — matching independent market estimates.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457200" y="6473952"/>
            <a:ext cx="1127729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i="1" dirty="0">
                <a:solidFill>
                  <a:srgbClr val="5A6B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Sources: Grand View Research US Vehicle Roadside ($6.2B, 2025); Fortune Business Insights ($7.7B); Allied Market Research (global $32B, 2023); FHWA 2024 vehicle base; internal model.</a:t>
            </a:r>
            <a:endParaRPr lang="en-US" sz="800" dirty="0"/>
          </a:p>
        </p:txBody>
      </p:sp>
      <p:sp>
        <p:nvSpPr>
          <p:cNvPr id="18" name="Text 16"/>
          <p:cNvSpPr/>
          <p:nvPr/>
        </p:nvSpPr>
        <p:spPr>
          <a:xfrm>
            <a:off x="11460175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A6B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F6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BUSINESS MODEL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777240"/>
            <a:ext cx="100584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Three ways RoadsideOtto makes money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828800"/>
            <a:ext cx="3566160" cy="2148840"/>
          </a:xfrm>
          <a:prstGeom prst="roundRect">
            <a:avLst>
              <a:gd name="adj" fmla="val 5106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9AA7B0">
                <a:alpha val="35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548640" y="1828800"/>
            <a:ext cx="3566160" cy="658368"/>
          </a:xfrm>
          <a:prstGeom prst="roundRect">
            <a:avLst>
              <a:gd name="adj" fmla="val 16667"/>
            </a:avLst>
          </a:prstGeom>
          <a:solidFill>
            <a:srgbClr val="1E6FA8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1828800"/>
            <a:ext cx="310896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Marketplace take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777240" y="2606040"/>
            <a:ext cx="31089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E6F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20%</a:t>
            </a:r>
            <a:endParaRPr lang="en-US" sz="3000" dirty="0"/>
          </a:p>
        </p:txBody>
      </p:sp>
      <p:sp>
        <p:nvSpPr>
          <p:cNvPr id="8" name="Text 6"/>
          <p:cNvSpPr/>
          <p:nvPr/>
        </p:nvSpPr>
        <p:spPr>
          <a:xfrm>
            <a:off x="777240" y="3246120"/>
            <a:ext cx="31546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3000"/>
              </a:lnSpc>
              <a:buNone/>
            </a:pPr>
            <a:r>
              <a:rPr lang="en-US" sz="1250" dirty="0">
                <a:solidFill>
                  <a:srgbClr val="5A6B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every service booked through the platform — the core engine.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4361688" y="1828800"/>
            <a:ext cx="3566160" cy="2148840"/>
          </a:xfrm>
          <a:prstGeom prst="roundRect">
            <a:avLst>
              <a:gd name="adj" fmla="val 5106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9AA7B0">
                <a:alpha val="35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4361688" y="1828800"/>
            <a:ext cx="3566160" cy="658368"/>
          </a:xfrm>
          <a:prstGeom prst="roundRect">
            <a:avLst>
              <a:gd name="adj" fmla="val 16667"/>
            </a:avLst>
          </a:prstGeom>
          <a:solidFill>
            <a:srgbClr val="14A6AC"/>
          </a:solidFill>
          <a:ln/>
        </p:spPr>
      </p:sp>
      <p:sp>
        <p:nvSpPr>
          <p:cNvPr id="11" name="Text 9"/>
          <p:cNvSpPr/>
          <p:nvPr/>
        </p:nvSpPr>
        <p:spPr>
          <a:xfrm>
            <a:off x="4590288" y="1828800"/>
            <a:ext cx="310896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Otto+ membership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4590288" y="2606040"/>
            <a:ext cx="31089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4A6A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$59/yr</a:t>
            </a:r>
            <a:endParaRPr lang="en-US" sz="3000" dirty="0"/>
          </a:p>
        </p:txBody>
      </p:sp>
      <p:sp>
        <p:nvSpPr>
          <p:cNvPr id="13" name="Text 11"/>
          <p:cNvSpPr/>
          <p:nvPr/>
        </p:nvSpPr>
        <p:spPr>
          <a:xfrm>
            <a:off x="4590288" y="3246120"/>
            <a:ext cx="31546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3000"/>
              </a:lnSpc>
              <a:buNone/>
            </a:pPr>
            <a:r>
              <a:rPr lang="en-US" sz="1250" dirty="0">
                <a:solidFill>
                  <a:srgbClr val="5A6B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optional priority + discounts. Undercuts AAA ($65–$139) with no lock-in.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8174736" y="1828800"/>
            <a:ext cx="3566160" cy="2148840"/>
          </a:xfrm>
          <a:prstGeom prst="roundRect">
            <a:avLst>
              <a:gd name="adj" fmla="val 5106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9AA7B0">
                <a:alpha val="35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8174736" y="1828800"/>
            <a:ext cx="3566160" cy="658368"/>
          </a:xfrm>
          <a:prstGeom prst="roundRect">
            <a:avLst>
              <a:gd name="adj" fmla="val 16667"/>
            </a:avLst>
          </a:prstGeom>
          <a:solidFill>
            <a:srgbClr val="0A6E93"/>
          </a:solidFill>
          <a:ln/>
        </p:spPr>
      </p:sp>
      <p:sp>
        <p:nvSpPr>
          <p:cNvPr id="16" name="Text 14"/>
          <p:cNvSpPr/>
          <p:nvPr/>
        </p:nvSpPr>
        <p:spPr>
          <a:xfrm>
            <a:off x="8403336" y="1828800"/>
            <a:ext cx="310896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B2B &amp; fleet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8403336" y="2606040"/>
            <a:ext cx="31089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A6E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Phase 2</a:t>
            </a:r>
            <a:endParaRPr lang="en-US" sz="3000" dirty="0"/>
          </a:p>
        </p:txBody>
      </p:sp>
      <p:sp>
        <p:nvSpPr>
          <p:cNvPr id="18" name="Text 16"/>
          <p:cNvSpPr/>
          <p:nvPr/>
        </p:nvSpPr>
        <p:spPr>
          <a:xfrm>
            <a:off x="8403336" y="3246120"/>
            <a:ext cx="31546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3000"/>
              </a:lnSpc>
              <a:buNone/>
            </a:pPr>
            <a:r>
              <a:rPr lang="en-US" sz="1250" dirty="0">
                <a:solidFill>
                  <a:srgbClr val="5A6B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dispatch for insurers, dealers, rental &amp; fleets on the same provider network.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548640" y="4206240"/>
            <a:ext cx="11109960" cy="1783080"/>
          </a:xfrm>
          <a:prstGeom prst="roundRect">
            <a:avLst>
              <a:gd name="adj" fmla="val 6154"/>
            </a:avLst>
          </a:prstGeom>
          <a:solidFill>
            <a:srgbClr val="F6F3EA"/>
          </a:solidFill>
          <a:ln/>
          <a:effectLst>
            <a:outerShdw sx="100000" sy="100000" kx="0" ky="0" algn="bl" rotWithShape="0" blurRad="101600" dist="38100" dir="5400000">
              <a:srgbClr val="9AA7B0">
                <a:alpha val="35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822960" y="4370832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Unit economics per service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822960" y="4846320"/>
            <a:ext cx="25603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$90</a:t>
            </a:r>
            <a:endParaRPr lang="en-US" sz="3400" dirty="0"/>
          </a:p>
        </p:txBody>
      </p:sp>
      <p:sp>
        <p:nvSpPr>
          <p:cNvPr id="22" name="Text 20"/>
          <p:cNvSpPr/>
          <p:nvPr/>
        </p:nvSpPr>
        <p:spPr>
          <a:xfrm>
            <a:off x="822960" y="5486400"/>
            <a:ext cx="2560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A6B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avg. consumer job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3154680" y="4892040"/>
            <a:ext cx="365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5A6B75"/>
                </a:solidFill>
              </a:rPr>
              <a:t>=</a:t>
            </a:r>
            <a:endParaRPr lang="en-US" sz="2400" dirty="0"/>
          </a:p>
        </p:txBody>
      </p:sp>
      <p:sp>
        <p:nvSpPr>
          <p:cNvPr id="24" name="Text 22"/>
          <p:cNvSpPr/>
          <p:nvPr/>
        </p:nvSpPr>
        <p:spPr>
          <a:xfrm>
            <a:off x="3566160" y="4846320"/>
            <a:ext cx="25603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$72</a:t>
            </a:r>
            <a:endParaRPr lang="en-US" sz="3400" dirty="0"/>
          </a:p>
        </p:txBody>
      </p:sp>
      <p:sp>
        <p:nvSpPr>
          <p:cNvPr id="25" name="Text 23"/>
          <p:cNvSpPr/>
          <p:nvPr/>
        </p:nvSpPr>
        <p:spPr>
          <a:xfrm>
            <a:off x="3566160" y="5486400"/>
            <a:ext cx="2560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A6B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the provider (80%)</a:t>
            </a:r>
            <a:endParaRPr lang="en-US" sz="1250" dirty="0"/>
          </a:p>
        </p:txBody>
      </p:sp>
      <p:sp>
        <p:nvSpPr>
          <p:cNvPr id="26" name="Text 24"/>
          <p:cNvSpPr/>
          <p:nvPr/>
        </p:nvSpPr>
        <p:spPr>
          <a:xfrm>
            <a:off x="5897880" y="4892040"/>
            <a:ext cx="365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endParaRPr lang="en-US" sz="2400" dirty="0"/>
          </a:p>
        </p:txBody>
      </p:sp>
      <p:sp>
        <p:nvSpPr>
          <p:cNvPr id="27" name="Text 25"/>
          <p:cNvSpPr/>
          <p:nvPr/>
        </p:nvSpPr>
        <p:spPr>
          <a:xfrm>
            <a:off x="6309360" y="4846320"/>
            <a:ext cx="25603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6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$18</a:t>
            </a:r>
            <a:endParaRPr lang="en-US" sz="3400" dirty="0"/>
          </a:p>
        </p:txBody>
      </p:sp>
      <p:sp>
        <p:nvSpPr>
          <p:cNvPr id="28" name="Text 26"/>
          <p:cNvSpPr/>
          <p:nvPr/>
        </p:nvSpPr>
        <p:spPr>
          <a:xfrm>
            <a:off x="6309360" y="5486400"/>
            <a:ext cx="2560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A6B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RoadsideOtto take (20%)</a:t>
            </a:r>
            <a:endParaRPr lang="en-US" sz="1250" dirty="0"/>
          </a:p>
        </p:txBody>
      </p:sp>
      <p:sp>
        <p:nvSpPr>
          <p:cNvPr id="29" name="Text 27"/>
          <p:cNvSpPr/>
          <p:nvPr/>
        </p:nvSpPr>
        <p:spPr>
          <a:xfrm>
            <a:off x="8641080" y="4892040"/>
            <a:ext cx="365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endParaRPr lang="en-US" sz="2400" dirty="0"/>
          </a:p>
        </p:txBody>
      </p:sp>
      <p:sp>
        <p:nvSpPr>
          <p:cNvPr id="30" name="Text 28"/>
          <p:cNvSpPr/>
          <p:nvPr/>
        </p:nvSpPr>
        <p:spPr>
          <a:xfrm>
            <a:off x="9052560" y="4846320"/>
            <a:ext cx="25603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4A6A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~$15</a:t>
            </a:r>
            <a:endParaRPr lang="en-US" sz="3400" dirty="0"/>
          </a:p>
        </p:txBody>
      </p:sp>
      <p:sp>
        <p:nvSpPr>
          <p:cNvPr id="31" name="Text 29"/>
          <p:cNvSpPr/>
          <p:nvPr/>
        </p:nvSpPr>
        <p:spPr>
          <a:xfrm>
            <a:off x="9052560" y="5486400"/>
            <a:ext cx="2560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A6B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 contribution</a:t>
            </a:r>
            <a:endParaRPr lang="en-US" sz="1250" dirty="0"/>
          </a:p>
        </p:txBody>
      </p:sp>
      <p:sp>
        <p:nvSpPr>
          <p:cNvPr id="32" name="Text 30"/>
          <p:cNvSpPr/>
          <p:nvPr/>
        </p:nvSpPr>
        <p:spPr>
          <a:xfrm>
            <a:off x="457200" y="6473952"/>
            <a:ext cx="1127729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i="1" dirty="0">
                <a:solidFill>
                  <a:srgbClr val="5A6B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Illustrative unit economics based on cited per-service pricing and a 20% marketplace take rate. Company projections, not actuals.</a:t>
            </a:r>
            <a:endParaRPr lang="en-US" sz="800" dirty="0"/>
          </a:p>
        </p:txBody>
      </p:sp>
      <p:sp>
        <p:nvSpPr>
          <p:cNvPr id="33" name="Text 31"/>
          <p:cNvSpPr/>
          <p:nvPr/>
        </p:nvSpPr>
        <p:spPr>
          <a:xfrm>
            <a:off x="11460175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A6B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E6FA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6F3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SUPPLY SIDE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77724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better gig than the wheel</a:t>
            </a:r>
            <a:endParaRPr lang="en-US" sz="3300" dirty="0"/>
          </a:p>
        </p:txBody>
      </p:sp>
      <p:sp>
        <p:nvSpPr>
          <p:cNvPr id="4" name="Shape 2"/>
          <p:cNvSpPr/>
          <p:nvPr/>
        </p:nvSpPr>
        <p:spPr>
          <a:xfrm>
            <a:off x="548640" y="1874520"/>
            <a:ext cx="5486400" cy="1965960"/>
          </a:xfrm>
          <a:prstGeom prst="roundRect">
            <a:avLst>
              <a:gd name="adj" fmla="val 5581"/>
            </a:avLst>
          </a:prstGeom>
          <a:solidFill>
            <a:srgbClr val="F6F3EA"/>
          </a:solidFill>
          <a:ln/>
          <a:effectLst>
            <a:outerShdw sx="100000" sy="100000" kx="0" ky="0" algn="bl" rotWithShape="0" blurRad="101600" dist="38100" dir="5400000">
              <a:srgbClr val="9AA7B0">
                <a:alpha val="35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822960" y="2057400"/>
            <a:ext cx="50292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FF6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$40–$60+</a:t>
            </a:r>
            <a:pPr indent="0" marL="0">
              <a:buNone/>
            </a:pPr>
            <a:r>
              <a:rPr lang="en-US" sz="2200" b="1" dirty="0">
                <a:solidFill>
                  <a:srgbClr val="1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/hr</a:t>
            </a:r>
            <a:endParaRPr lang="en-US" sz="4600" dirty="0"/>
          </a:p>
        </p:txBody>
      </p:sp>
      <p:sp>
        <p:nvSpPr>
          <p:cNvPr id="6" name="Text 4"/>
          <p:cNvSpPr/>
          <p:nvPr/>
        </p:nvSpPr>
        <p:spPr>
          <a:xfrm>
            <a:off x="822960" y="2971800"/>
            <a:ext cx="49377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dirty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realistic active-service earnings for an Otto provider — vs ~$17–$24/hr typical for rideshare and delivery.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548640" y="4023360"/>
            <a:ext cx="5486400" cy="1920240"/>
          </a:xfrm>
          <a:prstGeom prst="roundRect">
            <a:avLst>
              <a:gd name="adj" fmla="val 5714"/>
            </a:avLst>
          </a:prstGeom>
          <a:solidFill>
            <a:srgbClr val="0A3B63"/>
          </a:solidFill>
          <a:ln/>
          <a:effectLst>
            <a:outerShdw sx="100000" sy="100000" kx="0" ky="0" algn="bl" rotWithShape="0" blurRad="101600" dist="38100" dir="5400000">
              <a:srgbClr val="9AA7B0">
                <a:alpha val="35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822960" y="4206240"/>
            <a:ext cx="4937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6F3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Low barrier, high dignity</a:t>
            </a:r>
            <a:endParaRPr lang="en-US" sz="1700" dirty="0"/>
          </a:p>
        </p:txBody>
      </p:sp>
      <p:sp>
        <p:nvSpPr>
          <p:cNvPr id="9" name="Shape 7"/>
          <p:cNvSpPr/>
          <p:nvPr/>
        </p:nvSpPr>
        <p:spPr>
          <a:xfrm>
            <a:off x="841248" y="4800600"/>
            <a:ext cx="137160" cy="137160"/>
          </a:xfrm>
          <a:prstGeom prst="ellipse">
            <a:avLst/>
          </a:prstGeom>
          <a:solidFill>
            <a:srgbClr val="FF6B4A"/>
          </a:solidFill>
          <a:ln/>
        </p:spPr>
      </p:sp>
      <p:sp>
        <p:nvSpPr>
          <p:cNvPr id="10" name="Text 8"/>
          <p:cNvSpPr/>
          <p:nvPr/>
        </p:nvSpPr>
        <p:spPr>
          <a:xfrm>
            <a:off x="1097280" y="4690872"/>
            <a:ext cx="47548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E4EE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people can already jump a car or change a tire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841248" y="5184648"/>
            <a:ext cx="137160" cy="137160"/>
          </a:xfrm>
          <a:prstGeom prst="ellipse">
            <a:avLst/>
          </a:prstGeom>
          <a:solidFill>
            <a:srgbClr val="FF6B4A"/>
          </a:solidFill>
          <a:ln/>
        </p:spPr>
      </p:sp>
      <p:sp>
        <p:nvSpPr>
          <p:cNvPr id="12" name="Text 10"/>
          <p:cNvSpPr/>
          <p:nvPr/>
        </p:nvSpPr>
        <p:spPr>
          <a:xfrm>
            <a:off x="1097280" y="5074920"/>
            <a:ext cx="47548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E4EE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Bring your own vehicle &amp; basic tools — we handle dispatch, payments &amp; insurance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841248" y="5568696"/>
            <a:ext cx="137160" cy="137160"/>
          </a:xfrm>
          <a:prstGeom prst="ellipse">
            <a:avLst/>
          </a:prstGeom>
          <a:solidFill>
            <a:srgbClr val="FF6B4A"/>
          </a:solidFill>
          <a:ln/>
        </p:spPr>
      </p:sp>
      <p:sp>
        <p:nvSpPr>
          <p:cNvPr id="14" name="Text 12"/>
          <p:cNvSpPr/>
          <p:nvPr/>
        </p:nvSpPr>
        <p:spPr>
          <a:xfrm>
            <a:off x="1097280" y="5458968"/>
            <a:ext cx="47548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E4EE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 when you want; pros can bring a truck for tows</a:t>
            </a:r>
            <a:endParaRPr lang="en-US" sz="1250" dirty="0"/>
          </a:p>
        </p:txBody>
      </p:sp>
      <p:pic>
        <p:nvPicPr>
          <p:cNvPr id="15" name="Image 0" descr="/sessions/serene-exciting-cerf/mnt/outputs/assets/p_cap_navy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7040880" y="0"/>
            <a:ext cx="5150815" cy="6858000"/>
          </a:xfrm>
          <a:prstGeom prst="rect">
            <a:avLst/>
          </a:prstGeom>
        </p:spPr>
      </p:pic>
      <p:sp>
        <p:nvSpPr>
          <p:cNvPr id="16" name="Text 13"/>
          <p:cNvSpPr/>
          <p:nvPr/>
        </p:nvSpPr>
        <p:spPr>
          <a:xfrm>
            <a:off x="457200" y="6473952"/>
            <a:ext cx="6309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i="1" dirty="0">
                <a:solidFill>
                  <a:srgbClr val="BBD0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Sources: Salary.com / Glassdoor gig pay (2025); internal provider-payout model.</a:t>
            </a:r>
            <a:endParaRPr lang="en-US" sz="800" dirty="0"/>
          </a:p>
        </p:txBody>
      </p:sp>
      <p:sp>
        <p:nvSpPr>
          <p:cNvPr id="17" name="Text 14"/>
          <p:cNvSpPr/>
          <p:nvPr/>
        </p:nvSpPr>
        <p:spPr>
          <a:xfrm>
            <a:off x="11460175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A6B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F6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COMPETITIVE LANDSCAPE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777240"/>
            <a:ext cx="11155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Nobody owns the on-demand consumer lane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2743200" y="1874520"/>
            <a:ext cx="5806440" cy="3794760"/>
          </a:xfrm>
          <a:prstGeom prst="rect">
            <a:avLst/>
          </a:prstGeom>
          <a:solidFill>
            <a:srgbClr val="F1F5F8"/>
          </a:solidFill>
          <a:ln w="12700">
            <a:solidFill>
              <a:srgbClr val="D5DEE4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2743200" y="3771900"/>
            <a:ext cx="5806440" cy="0"/>
          </a:xfrm>
          <a:prstGeom prst="line">
            <a:avLst/>
          </a:prstGeom>
          <a:noFill/>
          <a:ln w="12700">
            <a:solidFill>
              <a:srgbClr val="C4D0D8"/>
            </a:solidFill>
            <a:prstDash val="dash"/>
          </a:ln>
        </p:spPr>
      </p:sp>
      <p:sp>
        <p:nvSpPr>
          <p:cNvPr id="6" name="Shape 4"/>
          <p:cNvSpPr/>
          <p:nvPr/>
        </p:nvSpPr>
        <p:spPr>
          <a:xfrm>
            <a:off x="5646420" y="1874520"/>
            <a:ext cx="0" cy="3794760"/>
          </a:xfrm>
          <a:prstGeom prst="line">
            <a:avLst/>
          </a:prstGeom>
          <a:noFill/>
          <a:ln w="12700">
            <a:solidFill>
              <a:srgbClr val="C4D0D8"/>
            </a:solidFill>
            <a:prstDash val="dash"/>
          </a:ln>
        </p:spPr>
      </p:sp>
      <p:sp>
        <p:nvSpPr>
          <p:cNvPr id="7" name="Text 5"/>
          <p:cNvSpPr/>
          <p:nvPr/>
        </p:nvSpPr>
        <p:spPr>
          <a:xfrm>
            <a:off x="2743200" y="5724144"/>
            <a:ext cx="29032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5A6B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Legacy / phone dispatch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5646420" y="5724144"/>
            <a:ext cx="29032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5A6B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On-demand app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502920" y="1920240"/>
            <a:ext cx="21031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lnSpc>
                <a:spcPct val="95000"/>
              </a:lnSpc>
              <a:buNone/>
            </a:pPr>
            <a:r>
              <a:rPr lang="en-US" sz="1050" b="1" dirty="0">
                <a:solidFill>
                  <a:srgbClr val="5A6B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Consumer</a:t>
            </a:r>
            <a:endParaRPr lang="en-US" sz="1050" dirty="0"/>
          </a:p>
          <a:p>
            <a:pPr algn="r" indent="0" marL="0">
              <a:lnSpc>
                <a:spcPct val="95000"/>
              </a:lnSpc>
              <a:buNone/>
            </a:pPr>
            <a:r>
              <a:rPr lang="en-US" sz="1050" b="1" dirty="0">
                <a:solidFill>
                  <a:srgbClr val="5A6B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brand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502920" y="5065776"/>
            <a:ext cx="21031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lnSpc>
                <a:spcPct val="95000"/>
              </a:lnSpc>
              <a:buNone/>
            </a:pPr>
            <a:r>
              <a:rPr lang="en-US" sz="1050" b="1" dirty="0">
                <a:solidFill>
                  <a:srgbClr val="5A6B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B2B /</a:t>
            </a:r>
            <a:endParaRPr lang="en-US" sz="1050" dirty="0"/>
          </a:p>
          <a:p>
            <a:pPr algn="r" indent="0" marL="0">
              <a:lnSpc>
                <a:spcPct val="95000"/>
              </a:lnSpc>
              <a:buNone/>
            </a:pPr>
            <a:r>
              <a:rPr lang="en-US" sz="1050" b="1" dirty="0">
                <a:solidFill>
                  <a:srgbClr val="5A6B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white-label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6838798" y="2584094"/>
            <a:ext cx="402336" cy="402336"/>
          </a:xfrm>
          <a:prstGeom prst="ellipse">
            <a:avLst/>
          </a:prstGeom>
          <a:solidFill>
            <a:srgbClr val="FF6B4A"/>
          </a:solidFill>
          <a:ln/>
          <a:effectLst>
            <a:outerShdw sx="100000" sy="100000" kx="0" ky="0" algn="bl" rotWithShape="0" blurRad="63500" dist="25400" dir="5400000">
              <a:srgbClr val="9AA7B0">
                <a:alpha val="40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5896966" y="3004718"/>
            <a:ext cx="2286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90000"/>
              </a:lnSpc>
              <a:buNone/>
            </a:pPr>
            <a:r>
              <a:rPr lang="en-US" sz="1300" b="1" dirty="0">
                <a:solidFill>
                  <a:srgbClr val="FF6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RoadsideOtto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4115714" y="2875788"/>
            <a:ext cx="274320" cy="274320"/>
          </a:xfrm>
          <a:prstGeom prst="ellipse">
            <a:avLst/>
          </a:prstGeom>
          <a:solidFill>
            <a:srgbClr val="1E6FA8"/>
          </a:solidFill>
          <a:ln/>
          <a:effectLst>
            <a:outerShdw sx="100000" sy="100000" kx="0" ky="0" algn="bl" rotWithShape="0" blurRad="63500" dist="25400" dir="5400000">
              <a:srgbClr val="9AA7B0">
                <a:alpha val="4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3109874" y="3168396"/>
            <a:ext cx="2286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90000"/>
              </a:lnSpc>
              <a:buNone/>
            </a:pPr>
            <a:r>
              <a:rPr lang="en-US" sz="1050" dirty="0">
                <a:solidFill>
                  <a:srgbClr val="1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AAA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5625389" y="2268626"/>
            <a:ext cx="274320" cy="274320"/>
          </a:xfrm>
          <a:prstGeom prst="ellipse">
            <a:avLst/>
          </a:prstGeom>
          <a:solidFill>
            <a:srgbClr val="5A6B75"/>
          </a:solidFill>
          <a:ln/>
          <a:effectLst>
            <a:outerShdw sx="100000" sy="100000" kx="0" ky="0" algn="bl" rotWithShape="0" blurRad="63500" dist="25400" dir="5400000">
              <a:srgbClr val="9AA7B0">
                <a:alpha val="40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4619549" y="2561234"/>
            <a:ext cx="2286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90000"/>
              </a:lnSpc>
              <a:buNone/>
            </a:pPr>
            <a:r>
              <a:rPr lang="en-US" sz="1050" dirty="0">
                <a:solidFill>
                  <a:srgbClr val="1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Uber / Lyft</a:t>
            </a:r>
            <a:endParaRPr lang="en-US" sz="1050" dirty="0"/>
          </a:p>
          <a:p>
            <a:pPr algn="ctr" indent="0" marL="0">
              <a:lnSpc>
                <a:spcPct val="90000"/>
              </a:lnSpc>
              <a:buNone/>
            </a:pPr>
            <a:r>
              <a:rPr lang="en-US" sz="1050" dirty="0">
                <a:solidFill>
                  <a:srgbClr val="1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(indirect)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6902806" y="4241902"/>
            <a:ext cx="274320" cy="274320"/>
          </a:xfrm>
          <a:prstGeom prst="ellipse">
            <a:avLst/>
          </a:prstGeom>
          <a:solidFill>
            <a:srgbClr val="14A6AC"/>
          </a:solidFill>
          <a:ln/>
          <a:effectLst>
            <a:outerShdw sx="100000" sy="100000" kx="0" ky="0" algn="bl" rotWithShape="0" blurRad="63500" dist="25400" dir="5400000">
              <a:srgbClr val="9AA7B0">
                <a:alpha val="4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896966" y="4534510"/>
            <a:ext cx="2286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90000"/>
              </a:lnSpc>
              <a:buNone/>
            </a:pPr>
            <a:r>
              <a:rPr lang="en-US" sz="1050" dirty="0">
                <a:solidFill>
                  <a:srgbClr val="1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Urgent.ly</a:t>
            </a:r>
            <a:endParaRPr lang="en-US" sz="1050" dirty="0"/>
          </a:p>
          <a:p>
            <a:pPr algn="ctr" indent="0" marL="0">
              <a:lnSpc>
                <a:spcPct val="90000"/>
              </a:lnSpc>
              <a:buNone/>
            </a:pPr>
            <a:r>
              <a:rPr lang="en-US" sz="1050" dirty="0">
                <a:solidFill>
                  <a:srgbClr val="1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(now Agero)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4231843" y="4621378"/>
            <a:ext cx="274320" cy="274320"/>
          </a:xfrm>
          <a:prstGeom prst="ellipse">
            <a:avLst/>
          </a:prstGeom>
          <a:solidFill>
            <a:srgbClr val="0A6E93"/>
          </a:solidFill>
          <a:ln/>
          <a:effectLst>
            <a:outerShdw sx="100000" sy="100000" kx="0" ky="0" algn="bl" rotWithShape="0" blurRad="63500" dist="25400" dir="5400000">
              <a:srgbClr val="9AA7B0">
                <a:alpha val="40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3226003" y="4913986"/>
            <a:ext cx="2286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90000"/>
              </a:lnSpc>
              <a:buNone/>
            </a:pPr>
            <a:r>
              <a:rPr lang="en-US" sz="1050" dirty="0">
                <a:solidFill>
                  <a:srgbClr val="1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Insurance /</a:t>
            </a:r>
            <a:endParaRPr lang="en-US" sz="1050" dirty="0"/>
          </a:p>
          <a:p>
            <a:pPr algn="ctr" indent="0" marL="0">
              <a:lnSpc>
                <a:spcPct val="90000"/>
              </a:lnSpc>
              <a:buNone/>
            </a:pPr>
            <a:r>
              <a:rPr lang="en-US" sz="1050" dirty="0">
                <a:solidFill>
                  <a:srgbClr val="1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Agero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8823960" y="1874520"/>
            <a:ext cx="2880360" cy="3794760"/>
          </a:xfrm>
          <a:prstGeom prst="roundRect">
            <a:avLst>
              <a:gd name="adj" fmla="val 3810"/>
            </a:avLst>
          </a:prstGeom>
          <a:solidFill>
            <a:srgbClr val="0A3B63"/>
          </a:solidFill>
          <a:ln/>
          <a:effectLst>
            <a:outerShdw sx="100000" sy="100000" kx="0" ky="0" algn="bl" rotWithShape="0" blurRad="101600" dist="38100" dir="5400000">
              <a:srgbClr val="9AA7B0">
                <a:alpha val="35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9052560" y="2084832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6F3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gap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9052560" y="2514600"/>
            <a:ext cx="246888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CFE0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Incumbents are either prepaid clubs (AAA) or white-label plumbing (Agero). The direct-to-driver, pay-per-use consumer app is wide open.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9052560" y="4892040"/>
            <a:ext cx="24688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b="1" i="1" dirty="0">
                <a:solidFill>
                  <a:srgbClr val="14A6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RoadsideOtto lives where demand actually is: the stranded driver.</a:t>
            </a:r>
            <a:endParaRPr lang="en-US" sz="1250" dirty="0"/>
          </a:p>
        </p:txBody>
      </p:sp>
      <p:sp>
        <p:nvSpPr>
          <p:cNvPr id="25" name="Text 23"/>
          <p:cNvSpPr/>
          <p:nvPr/>
        </p:nvSpPr>
        <p:spPr>
          <a:xfrm>
            <a:off x="457200" y="6473952"/>
            <a:ext cx="1127729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i="1" dirty="0">
                <a:solidFill>
                  <a:srgbClr val="5A6B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Positioning map; competitor categories per Agero.com, AAA, and 2026 Agero–Urgent.ly acquisition. Illustrative.</a:t>
            </a:r>
            <a:endParaRPr lang="en-US" sz="800" dirty="0"/>
          </a:p>
        </p:txBody>
      </p:sp>
      <p:sp>
        <p:nvSpPr>
          <p:cNvPr id="26" name="Text 24"/>
          <p:cNvSpPr/>
          <p:nvPr/>
        </p:nvSpPr>
        <p:spPr>
          <a:xfrm>
            <a:off x="11460175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A6B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RoadsideOtto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RoadsideOtto</dc:creator>
  <cp:lastModifiedBy>RoadsideOtto</cp:lastModifiedBy>
  <cp:revision>1</cp:revision>
  <dcterms:created xsi:type="dcterms:W3CDTF">2026-07-21T17:25:12Z</dcterms:created>
  <dcterms:modified xsi:type="dcterms:W3CDTF">2026-07-21T17:25:12Z</dcterms:modified>
</cp:coreProperties>
</file>